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84" r:id="rId3"/>
    <p:sldId id="260" r:id="rId4"/>
    <p:sldId id="261" r:id="rId5"/>
    <p:sldId id="286" r:id="rId6"/>
    <p:sldId id="287" r:id="rId7"/>
    <p:sldId id="279" r:id="rId8"/>
    <p:sldId id="282" r:id="rId9"/>
    <p:sldId id="283" r:id="rId10"/>
    <p:sldId id="266"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32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66" d="100"/>
          <a:sy n="66" d="100"/>
        </p:scale>
        <p:origin x="-846" y="-210"/>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pPr/>
              <a:t>2020/5/13/Wed</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pPr/>
              <a:t>2020/5/13/Wed</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pPr/>
              <a:t>2020/5/13/Wed</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pPr/>
              <a:t>2020/5/13/Wed</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pPr/>
              <a:t>2020/5/13/Wed</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pPr/>
              <a:t>2020/5/13/Wed</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pPr/>
              <a:t>2020/5/13/Wed</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pPr/>
              <a:t>2020/5/13/Wed</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pPr/>
              <a:t>2020/5/13/Wed</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pPr/>
              <a:t>2020/5/13/Wed</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pPr/>
              <a:t>2020/5/13/Wed</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pPr/>
              <a:t>2020/5/13/Wed</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jpeg"/><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file:///C:\Users\Administrator\Documents\Tencent%20Files\Documents\Tencent%20Files\1172037848\Image\Group\9N8%7dZOMPXMS~%5bISXWFD3@7B.jpg" TargetMode="External"/><Relationship Id="rId5" Type="http://schemas.openxmlformats.org/officeDocument/2006/relationships/image" Target="../media/image7.jpeg"/><Relationship Id="rId4" Type="http://schemas.openxmlformats.org/officeDocument/2006/relationships/image" Target="file:///C:\Users\Administrator\Documents\Tencent%20Files\Documents\Tencent%20Files\1172037848\Image\Group\1%5d3C)KN0RNHN%5dX0B%7b289XTI.jp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19.jpeg"/><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gs>
            <a:gs pos="50000">
              <a:srgbClr val="323232"/>
            </a:gs>
            <a:gs pos="100000">
              <a:srgbClr val="323232"/>
            </a:gs>
          </a:gsLst>
          <a:lin ang="2700000" scaled="1"/>
          <a:tileRect/>
        </a:gradFill>
        <a:effectLst/>
      </p:bgPr>
    </p:bg>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2860898" y="3961782"/>
            <a:ext cx="6470204" cy="1248848"/>
          </a:xfrm>
        </p:spPr>
        <p:txBody>
          <a:bodyPr>
            <a:noAutofit/>
          </a:bodyPr>
          <a:lstStyle/>
          <a:p>
            <a:r>
              <a:rPr lang="zh-CN" altLang="en-US" dirty="0" smtClean="0">
                <a:solidFill>
                  <a:schemeClr val="bg1"/>
                </a:solidFill>
                <a:latin typeface="黑体" panose="02010609060101010101" charset="-122"/>
                <a:ea typeface="黑体" panose="02010609060101010101" charset="-122"/>
              </a:rPr>
              <a:t>  级别：校级</a:t>
            </a:r>
            <a:endParaRPr lang="en-US" altLang="zh-CN" dirty="0" smtClean="0">
              <a:solidFill>
                <a:schemeClr val="bg1"/>
              </a:solidFill>
              <a:latin typeface="黑体" panose="02010609060101010101" charset="-122"/>
              <a:ea typeface="黑体" panose="02010609060101010101" charset="-122"/>
            </a:endParaRPr>
          </a:p>
          <a:p>
            <a:r>
              <a:rPr lang="zh-CN" altLang="en-US" dirty="0" smtClean="0">
                <a:solidFill>
                  <a:schemeClr val="bg1"/>
                </a:solidFill>
                <a:latin typeface="黑体" panose="02010609060101010101" charset="-122"/>
                <a:ea typeface="黑体" panose="02010609060101010101" charset="-122"/>
              </a:rPr>
              <a:t>主持人：钟尤</a:t>
            </a:r>
          </a:p>
          <a:p>
            <a:r>
              <a:rPr lang="zh-CN" altLang="en-US" dirty="0" smtClean="0">
                <a:solidFill>
                  <a:schemeClr val="bg1"/>
                </a:solidFill>
                <a:latin typeface="黑体" panose="02010609060101010101" charset="-122"/>
                <a:ea typeface="黑体" panose="02010609060101010101" charset="-122"/>
              </a:rPr>
              <a:t>指导教师：李春华</a:t>
            </a:r>
          </a:p>
          <a:p>
            <a:r>
              <a:rPr lang="zh-CN" altLang="en-US" dirty="0" smtClean="0">
                <a:solidFill>
                  <a:schemeClr val="bg1"/>
                </a:solidFill>
                <a:latin typeface="黑体" panose="02010609060101010101" charset="-122"/>
                <a:ea typeface="黑体" panose="02010609060101010101" charset="-122"/>
              </a:rPr>
              <a:t>项目其他成员：雷炜轩、陈晓龙、梁苍、钱潜</a:t>
            </a:r>
            <a:endParaRPr lang="en-US" altLang="zh-CN" dirty="0">
              <a:solidFill>
                <a:schemeClr val="bg1"/>
              </a:solidFill>
              <a:latin typeface="黑体" panose="02010609060101010101" charset="-122"/>
              <a:ea typeface="黑体" panose="02010609060101010101" charset="-122"/>
            </a:endParaRPr>
          </a:p>
        </p:txBody>
      </p:sp>
      <p:sp>
        <p:nvSpPr>
          <p:cNvPr id="5" name="文本框 4"/>
          <p:cNvSpPr txBox="1"/>
          <p:nvPr/>
        </p:nvSpPr>
        <p:spPr>
          <a:xfrm>
            <a:off x="2032000" y="1544638"/>
            <a:ext cx="9956800" cy="1938992"/>
          </a:xfrm>
          <a:prstGeom prst="rect">
            <a:avLst/>
          </a:prstGeom>
          <a:noFill/>
        </p:spPr>
        <p:txBody>
          <a:bodyPr wrap="square" rtlCol="0">
            <a:spAutoFit/>
          </a:bodyPr>
          <a:lstStyle/>
          <a:p>
            <a:pPr algn="ctr"/>
            <a:r>
              <a:rPr lang="zh-CN" altLang="en-US" sz="6600" dirty="0" smtClean="0">
                <a:solidFill>
                  <a:schemeClr val="bg1"/>
                </a:solidFill>
                <a:latin typeface="华文新魏" panose="02010800040101010101" pitchFamily="2" charset="-122"/>
                <a:ea typeface="华文新魏" panose="02010800040101010101" pitchFamily="2" charset="-122"/>
                <a:sym typeface="+mn-ea"/>
              </a:rPr>
              <a:t>新型智能</a:t>
            </a:r>
            <a:r>
              <a:rPr lang="zh-CN" altLang="en-US" sz="6600" dirty="0">
                <a:solidFill>
                  <a:schemeClr val="bg1"/>
                </a:solidFill>
                <a:latin typeface="华文新魏" panose="02010800040101010101" pitchFamily="2" charset="-122"/>
                <a:ea typeface="华文新魏" panose="02010800040101010101" pitchFamily="2" charset="-122"/>
                <a:sym typeface="+mn-ea"/>
              </a:rPr>
              <a:t>安全帽</a:t>
            </a:r>
            <a:r>
              <a:rPr lang="zh-CN" altLang="en-US" sz="6600" dirty="0" smtClean="0">
                <a:solidFill>
                  <a:schemeClr val="bg1"/>
                </a:solidFill>
                <a:latin typeface="华文新魏" panose="02010800040101010101" pitchFamily="2" charset="-122"/>
                <a:ea typeface="华文新魏" panose="02010800040101010101" pitchFamily="2" charset="-122"/>
                <a:sym typeface="+mn-ea"/>
              </a:rPr>
              <a:t>设计</a:t>
            </a:r>
            <a:endParaRPr lang="en-US" altLang="zh-CN" sz="6600" dirty="0" smtClean="0">
              <a:solidFill>
                <a:schemeClr val="bg1"/>
              </a:solidFill>
              <a:latin typeface="华文新魏" panose="02010800040101010101" pitchFamily="2" charset="-122"/>
              <a:ea typeface="华文新魏" panose="02010800040101010101" pitchFamily="2" charset="-122"/>
              <a:sym typeface="+mn-ea"/>
            </a:endParaRPr>
          </a:p>
          <a:p>
            <a:pPr algn="ctr"/>
            <a:r>
              <a:rPr lang="en-US" altLang="zh-CN" sz="5400" dirty="0" smtClean="0">
                <a:solidFill>
                  <a:schemeClr val="bg1"/>
                </a:solidFill>
                <a:latin typeface="华文新魏" panose="02010800040101010101" pitchFamily="2" charset="-122"/>
                <a:ea typeface="华文新魏" panose="02010800040101010101" pitchFamily="2" charset="-122"/>
                <a:sym typeface="+mn-ea"/>
              </a:rPr>
              <a:t>                                 ——</a:t>
            </a:r>
            <a:r>
              <a:rPr lang="zh-CN" altLang="en-US" sz="5400" dirty="0">
                <a:solidFill>
                  <a:schemeClr val="bg1"/>
                </a:solidFill>
                <a:latin typeface="华文新魏" panose="02010800040101010101" pitchFamily="2" charset="-122"/>
                <a:ea typeface="华文新魏" panose="02010800040101010101" pitchFamily="2" charset="-122"/>
                <a:sym typeface="+mn-ea"/>
              </a:rPr>
              <a:t>结题</a:t>
            </a:r>
            <a:r>
              <a:rPr lang="zh-CN" altLang="en-US" sz="5400" dirty="0" smtClean="0">
                <a:solidFill>
                  <a:schemeClr val="bg1"/>
                </a:solidFill>
                <a:latin typeface="华文新魏" panose="02010800040101010101" pitchFamily="2" charset="-122"/>
                <a:ea typeface="华文新魏" panose="02010800040101010101" pitchFamily="2" charset="-122"/>
                <a:sym typeface="+mn-ea"/>
              </a:rPr>
              <a:t>答辩 </a:t>
            </a:r>
            <a:endParaRPr lang="zh-CN" altLang="en-US" sz="5400" dirty="0">
              <a:solidFill>
                <a:schemeClr val="bg1"/>
              </a:solidFill>
              <a:latin typeface="华文新魏" panose="02010800040101010101" pitchFamily="2" charset="-122"/>
              <a:ea typeface="华文新魏" panose="02010800040101010101" pitchFamily="2" charset="-122"/>
              <a:sym typeface="+mn-ea"/>
            </a:endParaRPr>
          </a:p>
        </p:txBody>
      </p:sp>
      <p:sp>
        <p:nvSpPr>
          <p:cNvPr id="14" name="TextBox 13"/>
          <p:cNvSpPr txBox="1"/>
          <p:nvPr/>
        </p:nvSpPr>
        <p:spPr>
          <a:xfrm>
            <a:off x="3913093" y="1210625"/>
            <a:ext cx="8278907" cy="769441"/>
          </a:xfrm>
          <a:prstGeom prst="rect">
            <a:avLst/>
          </a:prstGeom>
          <a:noFill/>
        </p:spPr>
        <p:txBody>
          <a:bodyPr wrap="square" rtlCol="0">
            <a:spAutoFit/>
          </a:bodyPr>
          <a:lstStyle/>
          <a:p>
            <a:r>
              <a:rPr lang="zh-CN" altLang="en-US" sz="4400" dirty="0">
                <a:solidFill>
                  <a:schemeClr val="tx1"/>
                </a:solidFill>
                <a:latin typeface="+mn-ea"/>
              </a:rPr>
              <a:t> </a:t>
            </a:r>
            <a:r>
              <a:rPr lang="zh-CN" altLang="en-US" sz="4400" dirty="0" smtClean="0">
                <a:solidFill>
                  <a:schemeClr val="tx1"/>
                </a:solidFill>
                <a:latin typeface="+mn-ea"/>
              </a:rPr>
              <a:t>      </a:t>
            </a:r>
            <a:endParaRPr lang="zh-CN" altLang="en-US" sz="2400" dirty="0">
              <a:solidFill>
                <a:schemeClr val="bg1"/>
              </a:solidFill>
              <a:latin typeface="+mn-ea"/>
            </a:endParaRPr>
          </a:p>
        </p:txBody>
      </p:sp>
      <p:sp>
        <p:nvSpPr>
          <p:cNvPr id="15" name="AutoShape 2" descr="https://timgsa.baidu.com/timg?image&amp;quality=80&amp;size=b9999_10000&amp;sec=1554036961128&amp;di=6a48e9522960b9f9edb8509f39b9909c&amp;imgtype=0&amp;src=http%3A%2F%2Fwww.cnbolanqi.com%2FFiles%2Fitem%2F20161031091305696.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2" name="图片 1" descr="logo"/>
          <p:cNvPicPr>
            <a:picLocks noChangeAspect="1"/>
          </p:cNvPicPr>
          <p:nvPr/>
        </p:nvPicPr>
        <p:blipFill>
          <a:blip r:embed="rId2" cstate="print"/>
          <a:stretch>
            <a:fillRect/>
          </a:stretch>
        </p:blipFill>
        <p:spPr>
          <a:xfrm>
            <a:off x="156033" y="160338"/>
            <a:ext cx="5574665" cy="13843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chemeClr val="bg2"/>
            </a:gs>
            <a:gs pos="41000">
              <a:srgbClr val="323232">
                <a:lumMod val="53000"/>
              </a:srgbClr>
            </a:gs>
            <a:gs pos="99000">
              <a:srgbClr val="323232"/>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5" name="TextBox 4"/>
          <p:cNvSpPr txBox="1"/>
          <p:nvPr/>
        </p:nvSpPr>
        <p:spPr>
          <a:xfrm>
            <a:off x="2990621" y="1509483"/>
            <a:ext cx="6502400" cy="584775"/>
          </a:xfrm>
          <a:prstGeom prst="rect">
            <a:avLst/>
          </a:prstGeom>
          <a:noFill/>
        </p:spPr>
        <p:txBody>
          <a:bodyPr wrap="square" rtlCol="0">
            <a:spAutoFit/>
          </a:bodyPr>
          <a:lstStyle/>
          <a:p>
            <a:r>
              <a:rPr lang="zh-CN" altLang="en-US" sz="3200" dirty="0" smtClean="0">
                <a:solidFill>
                  <a:srgbClr val="FFFF00"/>
                </a:solidFill>
                <a:latin typeface="华文新魏" pitchFamily="2" charset="-122"/>
                <a:ea typeface="华文新魏" pitchFamily="2" charset="-122"/>
              </a:rPr>
              <a:t>        </a:t>
            </a:r>
            <a:endParaRPr lang="zh-CN" altLang="en-US" sz="3200" dirty="0">
              <a:solidFill>
                <a:srgbClr val="FFFF00"/>
              </a:solidFill>
              <a:latin typeface="华文新魏" pitchFamily="2" charset="-122"/>
              <a:ea typeface="华文新魏" pitchFamily="2" charset="-122"/>
            </a:endParaRPr>
          </a:p>
        </p:txBody>
      </p:sp>
      <p:sp>
        <p:nvSpPr>
          <p:cNvPr id="6" name="TextBox 5"/>
          <p:cNvSpPr txBox="1"/>
          <p:nvPr/>
        </p:nvSpPr>
        <p:spPr>
          <a:xfrm>
            <a:off x="4651828" y="2081842"/>
            <a:ext cx="6458857" cy="1754326"/>
          </a:xfrm>
          <a:prstGeom prst="rect">
            <a:avLst/>
          </a:prstGeom>
          <a:noFill/>
        </p:spPr>
        <p:txBody>
          <a:bodyPr wrap="square" rtlCol="0">
            <a:spAutoFit/>
          </a:bodyPr>
          <a:lstStyle/>
          <a:p>
            <a:r>
              <a:rPr lang="zh-CN" altLang="en-US" sz="5400" dirty="0" smtClean="0">
                <a:solidFill>
                  <a:srgbClr val="00B0F0"/>
                </a:solidFill>
                <a:latin typeface="隶书" pitchFamily="49" charset="-122"/>
                <a:ea typeface="隶书" pitchFamily="49" charset="-122"/>
              </a:rPr>
              <a:t>感谢各位老师聆听，请批评</a:t>
            </a:r>
            <a:r>
              <a:rPr lang="zh-CN" altLang="en-US" sz="5400" dirty="0" smtClean="0">
                <a:solidFill>
                  <a:srgbClr val="00B0F0"/>
                </a:solidFill>
                <a:latin typeface="隶书" pitchFamily="49" charset="-122"/>
                <a:ea typeface="隶书" pitchFamily="49" charset="-122"/>
              </a:rPr>
              <a:t>指正。</a:t>
            </a:r>
            <a:endParaRPr lang="zh-CN" altLang="en-US" sz="5400" dirty="0">
              <a:solidFill>
                <a:srgbClr val="00B0F0"/>
              </a:solidFill>
              <a:latin typeface="隶书" pitchFamily="49" charset="-122"/>
              <a:ea typeface="隶书" pitchFamily="49" charset="-122"/>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4559" y="125184"/>
            <a:ext cx="5572125"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65598"/>
            <a:ext cx="4252686" cy="3292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29" name="内容占位符 28"/>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205619"/>
            <a:ext cx="12192000" cy="7063619"/>
          </a:xfrm>
        </p:spPr>
      </p:pic>
      <p:sp>
        <p:nvSpPr>
          <p:cNvPr id="4" name="标题 1"/>
          <p:cNvSpPr txBox="1">
            <a:spLocks/>
          </p:cNvSpPr>
          <p:nvPr/>
        </p:nvSpPr>
        <p:spPr>
          <a:xfrm>
            <a:off x="906962" y="1195705"/>
            <a:ext cx="1531439" cy="34086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smtClean="0">
                <a:solidFill>
                  <a:schemeClr val="bg1"/>
                </a:solidFill>
              </a:rPr>
              <a:t>项</a:t>
            </a:r>
            <a:br>
              <a:rPr lang="zh-CN" altLang="en-US" sz="3600" b="1" dirty="0" smtClean="0">
                <a:solidFill>
                  <a:schemeClr val="bg1"/>
                </a:solidFill>
              </a:rPr>
            </a:br>
            <a:r>
              <a:rPr lang="zh-CN" altLang="en-US" sz="3600" b="1" dirty="0" smtClean="0">
                <a:solidFill>
                  <a:schemeClr val="bg1"/>
                </a:solidFill>
              </a:rPr>
              <a:t>目</a:t>
            </a:r>
            <a:br>
              <a:rPr lang="zh-CN" altLang="en-US" sz="3600" b="1" dirty="0" smtClean="0">
                <a:solidFill>
                  <a:schemeClr val="bg1"/>
                </a:solidFill>
              </a:rPr>
            </a:br>
            <a:r>
              <a:rPr lang="zh-CN" altLang="en-US" sz="3600" b="1" dirty="0" smtClean="0">
                <a:solidFill>
                  <a:schemeClr val="bg1"/>
                </a:solidFill>
              </a:rPr>
              <a:t>背</a:t>
            </a:r>
            <a:br>
              <a:rPr lang="zh-CN" altLang="en-US" sz="3600" b="1" dirty="0" smtClean="0">
                <a:solidFill>
                  <a:schemeClr val="bg1"/>
                </a:solidFill>
              </a:rPr>
            </a:br>
            <a:r>
              <a:rPr lang="zh-CN" altLang="en-US" sz="3600" b="1" dirty="0" smtClean="0">
                <a:solidFill>
                  <a:schemeClr val="bg1"/>
                </a:solidFill>
              </a:rPr>
              <a:t>景</a:t>
            </a:r>
            <a:r>
              <a:rPr lang="en-US" altLang="zh-CN" sz="3600" b="1" dirty="0" smtClean="0">
                <a:solidFill>
                  <a:schemeClr val="bg1"/>
                </a:solidFill>
              </a:rPr>
              <a:t/>
            </a:r>
            <a:br>
              <a:rPr lang="en-US" altLang="zh-CN" sz="3600" b="1" dirty="0" smtClean="0">
                <a:solidFill>
                  <a:schemeClr val="bg1"/>
                </a:solidFill>
              </a:rPr>
            </a:br>
            <a:r>
              <a:rPr lang="zh-CN" altLang="en-US" sz="3600" b="1" dirty="0" smtClean="0">
                <a:solidFill>
                  <a:schemeClr val="bg1"/>
                </a:solidFill>
              </a:rPr>
              <a:t>重</a:t>
            </a:r>
            <a:r>
              <a:rPr lang="en-US" altLang="zh-CN" sz="3600" b="1" dirty="0" smtClean="0">
                <a:solidFill>
                  <a:schemeClr val="bg1"/>
                </a:solidFill>
              </a:rPr>
              <a:t/>
            </a:r>
            <a:br>
              <a:rPr lang="en-US" altLang="zh-CN" sz="3600" b="1" dirty="0" smtClean="0">
                <a:solidFill>
                  <a:schemeClr val="bg1"/>
                </a:solidFill>
              </a:rPr>
            </a:br>
            <a:r>
              <a:rPr lang="zh-CN" altLang="en-US" sz="3600" b="1" dirty="0" smtClean="0">
                <a:solidFill>
                  <a:schemeClr val="bg1"/>
                </a:solidFill>
              </a:rPr>
              <a:t>述</a:t>
            </a:r>
            <a:br>
              <a:rPr lang="zh-CN" altLang="en-US" sz="3600" b="1" dirty="0" smtClean="0">
                <a:solidFill>
                  <a:schemeClr val="bg1"/>
                </a:solidFill>
              </a:rPr>
            </a:br>
            <a:endParaRPr lang="zh-CN" altLang="en-US" sz="3600" b="1" dirty="0">
              <a:solidFill>
                <a:schemeClr val="bg1"/>
              </a:solidFill>
            </a:endParaRPr>
          </a:p>
        </p:txBody>
      </p:sp>
      <p:sp>
        <p:nvSpPr>
          <p:cNvPr id="5" name="AutoShape 4" descr="https://ss0.baidu.com/6ONWsjip0QIZ8tyhnq/it/u=74028960,3417955466&amp;fm=173&amp;s=8A1074875C403ACE3028019E0300D0AA&amp;w=504&amp;h=409&amp;img.JPE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3914" y="3532383"/>
            <a:ext cx="4387399" cy="2915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85156" y="3532383"/>
            <a:ext cx="3876214" cy="28990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3307212" y="160337"/>
            <a:ext cx="7489371" cy="3170099"/>
          </a:xfrm>
          <a:prstGeom prst="rect">
            <a:avLst/>
          </a:prstGeom>
          <a:noFill/>
        </p:spPr>
        <p:txBody>
          <a:bodyPr wrap="square" rtlCol="0">
            <a:spAutoFit/>
          </a:bodyPr>
          <a:lstStyle/>
          <a:p>
            <a:r>
              <a:rPr lang="en-US" altLang="zh-CN" sz="2000" b="1" spc="180" dirty="0">
                <a:solidFill>
                  <a:schemeClr val="bg1"/>
                </a:solidFill>
                <a:latin typeface="+mn-ea"/>
              </a:rPr>
              <a:t> </a:t>
            </a:r>
            <a:r>
              <a:rPr lang="en-US" altLang="zh-CN" sz="2000" b="1" spc="180" dirty="0" smtClean="0">
                <a:solidFill>
                  <a:schemeClr val="bg1"/>
                </a:solidFill>
                <a:latin typeface="+mn-ea"/>
              </a:rPr>
              <a:t>   </a:t>
            </a:r>
            <a:r>
              <a:rPr lang="zh-CN" altLang="zh-CN" sz="2000" b="1" spc="180" dirty="0" smtClean="0">
                <a:solidFill>
                  <a:schemeClr val="bg1"/>
                </a:solidFill>
                <a:latin typeface="+mn-ea"/>
              </a:rPr>
              <a:t>随着</a:t>
            </a:r>
            <a:r>
              <a:rPr lang="en-US" altLang="zh-CN" sz="2000" b="1" spc="180" dirty="0">
                <a:solidFill>
                  <a:schemeClr val="bg1"/>
                </a:solidFill>
                <a:latin typeface="+mn-ea"/>
              </a:rPr>
              <a:t>4G</a:t>
            </a:r>
            <a:r>
              <a:rPr lang="zh-CN" altLang="zh-CN" sz="2000" b="1" spc="180" dirty="0">
                <a:solidFill>
                  <a:schemeClr val="bg1"/>
                </a:solidFill>
                <a:latin typeface="+mn-ea"/>
              </a:rPr>
              <a:t>技术和物联网技术在工业领域的运用，具备远程通讯和管理功能的智能安全帽应运而生。基于电力行业的和户外运动的庞大市场，我们拟设计一款针对野外工作者的智能安全帽</a:t>
            </a:r>
            <a:r>
              <a:rPr lang="zh-CN" altLang="zh-CN" sz="2000" b="1" spc="180" dirty="0" smtClean="0">
                <a:solidFill>
                  <a:schemeClr val="bg1"/>
                </a:solidFill>
                <a:latin typeface="+mn-ea"/>
              </a:rPr>
              <a:t>。</a:t>
            </a:r>
            <a:endParaRPr lang="en-US" altLang="zh-CN" sz="2000" b="1" spc="180" dirty="0" smtClean="0">
              <a:solidFill>
                <a:schemeClr val="bg1"/>
              </a:solidFill>
              <a:latin typeface="+mn-ea"/>
            </a:endParaRPr>
          </a:p>
          <a:p>
            <a:r>
              <a:rPr lang="en-US" altLang="zh-CN" sz="2000" b="1" spc="180" dirty="0">
                <a:solidFill>
                  <a:schemeClr val="bg1"/>
                </a:solidFill>
                <a:latin typeface="+mn-ea"/>
              </a:rPr>
              <a:t> </a:t>
            </a:r>
            <a:r>
              <a:rPr lang="en-US" altLang="zh-CN" sz="2000" b="1" spc="180" dirty="0" smtClean="0">
                <a:solidFill>
                  <a:schemeClr val="bg1"/>
                </a:solidFill>
                <a:latin typeface="+mn-ea"/>
              </a:rPr>
              <a:t>   </a:t>
            </a:r>
            <a:r>
              <a:rPr lang="zh-CN" altLang="zh-CN" sz="2000" b="1" spc="180" dirty="0" smtClean="0">
                <a:solidFill>
                  <a:schemeClr val="bg1"/>
                </a:solidFill>
                <a:latin typeface="+mn-ea"/>
              </a:rPr>
              <a:t>该</a:t>
            </a:r>
            <a:r>
              <a:rPr lang="zh-CN" altLang="zh-CN" sz="2000" b="1" spc="180" dirty="0">
                <a:solidFill>
                  <a:schemeClr val="bg1"/>
                </a:solidFill>
                <a:latin typeface="+mn-ea"/>
              </a:rPr>
              <a:t>智能安全帽使用</a:t>
            </a:r>
            <a:r>
              <a:rPr lang="en-US" altLang="zh-CN" sz="2000" b="1" spc="180" dirty="0">
                <a:solidFill>
                  <a:schemeClr val="bg1"/>
                </a:solidFill>
                <a:latin typeface="+mn-ea"/>
              </a:rPr>
              <a:t>ARM Cortex-M3</a:t>
            </a:r>
            <a:r>
              <a:rPr lang="zh-CN" altLang="zh-CN" sz="2000" b="1" spc="180" dirty="0">
                <a:solidFill>
                  <a:schemeClr val="bg1"/>
                </a:solidFill>
                <a:latin typeface="+mn-ea"/>
              </a:rPr>
              <a:t>系列芯片，控制</a:t>
            </a:r>
            <a:r>
              <a:rPr lang="en-US" altLang="zh-CN" sz="2000" b="1" spc="180" dirty="0">
                <a:solidFill>
                  <a:schemeClr val="bg1"/>
                </a:solidFill>
                <a:latin typeface="+mn-ea"/>
              </a:rPr>
              <a:t>GPS</a:t>
            </a:r>
            <a:r>
              <a:rPr lang="zh-CN" altLang="zh-CN" sz="2000" b="1" spc="180" dirty="0">
                <a:solidFill>
                  <a:schemeClr val="bg1"/>
                </a:solidFill>
                <a:latin typeface="+mn-ea"/>
              </a:rPr>
              <a:t>模块实现人员定位，</a:t>
            </a:r>
            <a:r>
              <a:rPr lang="en-US" altLang="zh-CN" sz="2000" b="1" spc="180" dirty="0">
                <a:solidFill>
                  <a:schemeClr val="bg1"/>
                </a:solidFill>
                <a:latin typeface="+mn-ea"/>
              </a:rPr>
              <a:t>4G</a:t>
            </a:r>
            <a:r>
              <a:rPr lang="zh-CN" altLang="zh-CN" sz="2000" b="1" spc="180" dirty="0">
                <a:solidFill>
                  <a:schemeClr val="bg1"/>
                </a:solidFill>
                <a:latin typeface="+mn-ea"/>
              </a:rPr>
              <a:t>模块实现远程通讯。产品通过光电容积脉搏波描记法实现生命监测，并通过传感器数据分析和处理实现警报效果</a:t>
            </a:r>
            <a:r>
              <a:rPr lang="zh-CN" altLang="zh-CN" sz="2000" b="1" spc="180" dirty="0" smtClean="0">
                <a:solidFill>
                  <a:schemeClr val="bg1"/>
                </a:solidFill>
                <a:latin typeface="+mn-ea"/>
              </a:rPr>
              <a:t>。</a:t>
            </a:r>
            <a:endParaRPr lang="en-US" altLang="zh-CN" sz="2000" b="1" spc="180" dirty="0" smtClean="0">
              <a:solidFill>
                <a:schemeClr val="bg1"/>
              </a:solidFill>
              <a:latin typeface="+mn-ea"/>
            </a:endParaRPr>
          </a:p>
          <a:p>
            <a:r>
              <a:rPr lang="en-US" altLang="zh-CN" sz="2000" b="1" spc="180" dirty="0">
                <a:solidFill>
                  <a:schemeClr val="bg1"/>
                </a:solidFill>
                <a:latin typeface="+mn-ea"/>
              </a:rPr>
              <a:t> </a:t>
            </a:r>
            <a:r>
              <a:rPr lang="en-US" altLang="zh-CN" sz="2000" b="1" spc="180" dirty="0" smtClean="0">
                <a:solidFill>
                  <a:schemeClr val="bg1"/>
                </a:solidFill>
                <a:latin typeface="+mn-ea"/>
              </a:rPr>
              <a:t>   </a:t>
            </a:r>
            <a:r>
              <a:rPr lang="zh-CN" altLang="zh-CN" sz="2000" b="1" spc="180" dirty="0" smtClean="0">
                <a:solidFill>
                  <a:schemeClr val="bg1"/>
                </a:solidFill>
                <a:latin typeface="+mn-ea"/>
              </a:rPr>
              <a:t>这些</a:t>
            </a:r>
            <a:r>
              <a:rPr lang="zh-CN" altLang="zh-CN" sz="2000" b="1" spc="180" dirty="0">
                <a:solidFill>
                  <a:schemeClr val="bg1"/>
                </a:solidFill>
                <a:latin typeface="+mn-ea"/>
              </a:rPr>
              <a:t>具有针对性的功能可以最大程度上既使得工程管理人员做到精准管理，也能够使普通用户的生命得到保障。</a:t>
            </a:r>
            <a:endParaRPr lang="zh-CN" altLang="en-US" sz="2000" b="1" spc="180" dirty="0">
              <a:solidFill>
                <a:schemeClr val="bg1"/>
              </a:solidFill>
              <a:latin typeface="+mn-ea"/>
            </a:endParaRPr>
          </a:p>
        </p:txBody>
      </p:sp>
    </p:spTree>
    <p:extLst>
      <p:ext uri="{BB962C8B-B14F-4D97-AF65-F5344CB8AC3E}">
        <p14:creationId xmlns:p14="http://schemas.microsoft.com/office/powerpoint/2010/main" val="28212769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23190" y="885371"/>
            <a:ext cx="2376805" cy="3820614"/>
          </a:xfrm>
        </p:spPr>
        <p:txBody>
          <a:bodyPr>
            <a:noAutofit/>
          </a:bodyPr>
          <a:lstStyle/>
          <a:p>
            <a:r>
              <a:rPr lang="zh-CN" altLang="en-US" sz="3600" b="1" dirty="0">
                <a:solidFill>
                  <a:schemeClr val="bg1"/>
                </a:solidFill>
              </a:rPr>
              <a:t>项</a:t>
            </a:r>
            <a:br>
              <a:rPr lang="zh-CN" altLang="en-US" sz="3600" b="1" dirty="0">
                <a:solidFill>
                  <a:schemeClr val="bg1"/>
                </a:solidFill>
              </a:rPr>
            </a:br>
            <a:r>
              <a:rPr lang="zh-CN" altLang="en-US" sz="3600" b="1" dirty="0" smtClean="0">
                <a:solidFill>
                  <a:schemeClr val="bg1"/>
                </a:solidFill>
              </a:rPr>
              <a:t>目</a:t>
            </a:r>
            <a:r>
              <a:rPr lang="en-US" altLang="zh-CN" sz="3600" b="1" dirty="0" smtClean="0">
                <a:solidFill>
                  <a:schemeClr val="bg1"/>
                </a:solidFill>
              </a:rPr>
              <a:t/>
            </a:r>
            <a:br>
              <a:rPr lang="en-US" altLang="zh-CN" sz="3600" b="1" dirty="0" smtClean="0">
                <a:solidFill>
                  <a:schemeClr val="bg1"/>
                </a:solidFill>
              </a:rPr>
            </a:br>
            <a:r>
              <a:rPr lang="zh-CN" altLang="en-US" sz="3600" b="1" dirty="0" smtClean="0">
                <a:solidFill>
                  <a:schemeClr val="bg1"/>
                </a:solidFill>
              </a:rPr>
              <a:t>完</a:t>
            </a:r>
            <a:r>
              <a:rPr lang="en-US" altLang="zh-CN" sz="3600" b="1" dirty="0" smtClean="0">
                <a:solidFill>
                  <a:schemeClr val="bg1"/>
                </a:solidFill>
              </a:rPr>
              <a:t/>
            </a:r>
            <a:br>
              <a:rPr lang="en-US" altLang="zh-CN" sz="3600" b="1" dirty="0" smtClean="0">
                <a:solidFill>
                  <a:schemeClr val="bg1"/>
                </a:solidFill>
              </a:rPr>
            </a:br>
            <a:r>
              <a:rPr lang="zh-CN" altLang="en-US" sz="3600" b="1" dirty="0" smtClean="0">
                <a:solidFill>
                  <a:schemeClr val="bg1"/>
                </a:solidFill>
              </a:rPr>
              <a:t>成</a:t>
            </a:r>
            <a:r>
              <a:rPr lang="en-US" altLang="zh-CN" sz="3600" b="1" dirty="0" smtClean="0">
                <a:solidFill>
                  <a:schemeClr val="bg1"/>
                </a:solidFill>
              </a:rPr>
              <a:t/>
            </a:r>
            <a:br>
              <a:rPr lang="en-US" altLang="zh-CN" sz="3600" b="1" dirty="0" smtClean="0">
                <a:solidFill>
                  <a:schemeClr val="bg1"/>
                </a:solidFill>
              </a:rPr>
            </a:br>
            <a:r>
              <a:rPr lang="zh-CN" altLang="en-US" sz="3600" b="1" dirty="0" smtClean="0">
                <a:solidFill>
                  <a:schemeClr val="bg1"/>
                </a:solidFill>
              </a:rPr>
              <a:t>情</a:t>
            </a:r>
            <a:r>
              <a:rPr lang="en-US" altLang="zh-CN" sz="3600" b="1" dirty="0" smtClean="0">
                <a:solidFill>
                  <a:schemeClr val="bg1"/>
                </a:solidFill>
              </a:rPr>
              <a:t/>
            </a:r>
            <a:br>
              <a:rPr lang="en-US" altLang="zh-CN" sz="3600" b="1" dirty="0" smtClean="0">
                <a:solidFill>
                  <a:schemeClr val="bg1"/>
                </a:solidFill>
              </a:rPr>
            </a:br>
            <a:r>
              <a:rPr lang="zh-CN" altLang="en-US" sz="3600" b="1" dirty="0" smtClean="0">
                <a:solidFill>
                  <a:schemeClr val="bg1"/>
                </a:solidFill>
              </a:rPr>
              <a:t>况</a:t>
            </a:r>
            <a:r>
              <a:rPr lang="zh-CN" altLang="en-US" sz="3600" b="1" dirty="0">
                <a:solidFill>
                  <a:schemeClr val="bg1"/>
                </a:solidFill>
              </a:rPr>
              <a:t/>
            </a:r>
            <a:br>
              <a:rPr lang="zh-CN" altLang="en-US" sz="3600" b="1" dirty="0">
                <a:solidFill>
                  <a:schemeClr val="bg1"/>
                </a:solidFill>
              </a:rPr>
            </a:br>
            <a:endParaRPr lang="zh-CN" altLang="en-US" sz="3600" b="1" dirty="0">
              <a:solidFill>
                <a:schemeClr val="bg1"/>
              </a:solidFill>
            </a:endParaRPr>
          </a:p>
        </p:txBody>
      </p:sp>
      <p:sp>
        <p:nvSpPr>
          <p:cNvPr id="4" name="AutoShape 4" descr="https://ss0.baidu.com/6ONWsjip0QIZ8tyhnq/it/u=74028960,3417955466&amp;fm=173&amp;s=8A1074875C403ACE3028019E0300D0AA&amp;w=504&amp;h=409&amp;img.JPE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副标题 6"/>
          <p:cNvSpPr>
            <a:spLocks noGrp="1"/>
          </p:cNvSpPr>
          <p:nvPr>
            <p:ph type="subTitle" idx="1"/>
          </p:nvPr>
        </p:nvSpPr>
        <p:spPr>
          <a:xfrm>
            <a:off x="3519714" y="132880"/>
            <a:ext cx="8200572" cy="2044020"/>
          </a:xfrm>
        </p:spPr>
        <p:txBody>
          <a:bodyPr>
            <a:normAutofit/>
          </a:bodyPr>
          <a:lstStyle/>
          <a:p>
            <a:pPr algn="l"/>
            <a:r>
              <a:rPr lang="zh-CN" altLang="en-US" b="1" dirty="0">
                <a:solidFill>
                  <a:srgbClr val="FFC000"/>
                </a:solidFill>
              </a:rPr>
              <a:t>总</a:t>
            </a:r>
            <a:r>
              <a:rPr lang="zh-CN" altLang="en-US" b="1" dirty="0" smtClean="0">
                <a:solidFill>
                  <a:srgbClr val="FFC000"/>
                </a:solidFill>
              </a:rPr>
              <a:t>述：         </a:t>
            </a:r>
            <a:endParaRPr lang="en-US" altLang="zh-CN" b="1" dirty="0" smtClean="0">
              <a:solidFill>
                <a:srgbClr val="FFC000"/>
              </a:solidFill>
            </a:endParaRPr>
          </a:p>
          <a:p>
            <a:pPr algn="l"/>
            <a:r>
              <a:rPr lang="en-US" altLang="zh-CN" b="1" dirty="0">
                <a:solidFill>
                  <a:schemeClr val="bg1"/>
                </a:solidFill>
              </a:rPr>
              <a:t> </a:t>
            </a:r>
            <a:r>
              <a:rPr lang="en-US" altLang="zh-CN" b="1" dirty="0" smtClean="0">
                <a:solidFill>
                  <a:schemeClr val="bg1"/>
                </a:solidFill>
              </a:rPr>
              <a:t>        </a:t>
            </a:r>
            <a:r>
              <a:rPr lang="zh-CN" altLang="en-US" b="1" dirty="0" smtClean="0">
                <a:solidFill>
                  <a:schemeClr val="bg1"/>
                </a:solidFill>
              </a:rPr>
              <a:t>实现了</a:t>
            </a:r>
            <a:r>
              <a:rPr lang="zh-CN" altLang="zh-CN" b="1" dirty="0" smtClean="0">
                <a:solidFill>
                  <a:schemeClr val="bg1"/>
                </a:solidFill>
              </a:rPr>
              <a:t>以</a:t>
            </a:r>
            <a:r>
              <a:rPr lang="en-US" altLang="zh-CN" b="1" dirty="0">
                <a:solidFill>
                  <a:schemeClr val="bg1"/>
                </a:solidFill>
              </a:rPr>
              <a:t>STM32F103VET6</a:t>
            </a:r>
            <a:r>
              <a:rPr lang="zh-CN" altLang="zh-CN" b="1" dirty="0">
                <a:solidFill>
                  <a:schemeClr val="bg1"/>
                </a:solidFill>
              </a:rPr>
              <a:t>核心板为控制中枢，移远</a:t>
            </a:r>
            <a:r>
              <a:rPr lang="en-US" altLang="zh-CN" b="1" dirty="0">
                <a:solidFill>
                  <a:schemeClr val="bg1"/>
                </a:solidFill>
              </a:rPr>
              <a:t>EC20</a:t>
            </a:r>
            <a:r>
              <a:rPr lang="zh-CN" altLang="zh-CN" b="1" dirty="0">
                <a:solidFill>
                  <a:schemeClr val="bg1"/>
                </a:solidFill>
              </a:rPr>
              <a:t>多网络制式</a:t>
            </a:r>
            <a:r>
              <a:rPr lang="en-US" altLang="zh-CN" b="1" dirty="0">
                <a:solidFill>
                  <a:schemeClr val="bg1"/>
                </a:solidFill>
              </a:rPr>
              <a:t>LTE</a:t>
            </a:r>
            <a:r>
              <a:rPr lang="zh-CN" altLang="zh-CN" b="1" dirty="0">
                <a:solidFill>
                  <a:schemeClr val="bg1"/>
                </a:solidFill>
              </a:rPr>
              <a:t>模块为核心，阿里云服务器提供网络客户端支持的整套项目</a:t>
            </a:r>
            <a:r>
              <a:rPr lang="zh-CN" altLang="zh-CN" b="1" dirty="0" smtClean="0">
                <a:solidFill>
                  <a:schemeClr val="bg1"/>
                </a:solidFill>
              </a:rPr>
              <a:t>体系</a:t>
            </a:r>
            <a:r>
              <a:rPr lang="zh-CN" altLang="en-US" b="1" dirty="0" smtClean="0">
                <a:solidFill>
                  <a:schemeClr val="bg1"/>
                </a:solidFill>
              </a:rPr>
              <a:t>。</a:t>
            </a:r>
            <a:endParaRPr lang="zh-CN" altLang="zh-CN" b="1" dirty="0">
              <a:solidFill>
                <a:schemeClr val="bg1"/>
              </a:solidFill>
              <a:latin typeface="+mn-ea"/>
            </a:endParaRPr>
          </a:p>
          <a:p>
            <a:endParaRPr lang="zh-CN" altLang="en-US" dirty="0"/>
          </a:p>
        </p:txBody>
      </p:sp>
      <p:sp>
        <p:nvSpPr>
          <p:cNvPr id="9" name="矩形 8"/>
          <p:cNvSpPr/>
          <p:nvPr/>
        </p:nvSpPr>
        <p:spPr>
          <a:xfrm>
            <a:off x="2998306" y="1804742"/>
            <a:ext cx="1968809" cy="461665"/>
          </a:xfrm>
          <a:prstGeom prst="rect">
            <a:avLst/>
          </a:prstGeom>
        </p:spPr>
        <p:txBody>
          <a:bodyPr wrap="none">
            <a:spAutoFit/>
          </a:bodyPr>
          <a:lstStyle/>
          <a:p>
            <a:pPr lvl="0"/>
            <a:r>
              <a:rPr lang="en-US" altLang="zh-CN" sz="2400" b="1" dirty="0" smtClean="0">
                <a:solidFill>
                  <a:schemeClr val="bg1"/>
                </a:solidFill>
              </a:rPr>
              <a:t>1.</a:t>
            </a:r>
            <a:r>
              <a:rPr lang="zh-CN" altLang="zh-CN" sz="2400" b="1" dirty="0" smtClean="0">
                <a:solidFill>
                  <a:schemeClr val="bg1"/>
                </a:solidFill>
              </a:rPr>
              <a:t>整体外观</a:t>
            </a:r>
            <a:r>
              <a:rPr lang="zh-CN" altLang="en-US" sz="2400" b="1" dirty="0" smtClean="0">
                <a:solidFill>
                  <a:schemeClr val="bg1"/>
                </a:solidFill>
              </a:rPr>
              <a:t>：</a:t>
            </a:r>
            <a:endParaRPr lang="zh-CN" altLang="zh-CN" sz="2400" b="1" dirty="0">
              <a:solidFill>
                <a:schemeClr val="bg1"/>
              </a:solidFill>
            </a:endParaRPr>
          </a:p>
        </p:txBody>
      </p:sp>
      <p:pic>
        <p:nvPicPr>
          <p:cNvPr id="10" name="Picture 2" descr="C:\Users\Administrator\Documents\Tencent Files\Documents\Tencent Files\1172037848\Image\Group\1]3C)KN0RNHN]X0B{289XTI.jpg"/>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5561659" y="2183831"/>
            <a:ext cx="2784056" cy="3706485"/>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descr="C:\Users\Administrator\Documents\Tencent Files\Documents\Tencent Files\1172037848\Image\Group\9N8}ZOMPXMS~[ISXWFD3@7B.jpg"/>
          <p:cNvPicPr>
            <a:picLocks noChangeAspect="1" noChangeArrowheads="1"/>
          </p:cNvPicPr>
          <p:nvPr/>
        </p:nvPicPr>
        <p:blipFill>
          <a:blip r:embed="rId5" r:link="rId6" cstate="print">
            <a:extLst>
              <a:ext uri="{28A0092B-C50C-407E-A947-70E740481C1C}">
                <a14:useLocalDpi xmlns:a14="http://schemas.microsoft.com/office/drawing/2010/main" val="0"/>
              </a:ext>
            </a:extLst>
          </a:blip>
          <a:srcRect/>
          <a:stretch>
            <a:fillRect/>
          </a:stretch>
        </p:blipFill>
        <p:spPr bwMode="auto">
          <a:xfrm>
            <a:off x="8984343" y="2176900"/>
            <a:ext cx="2772228" cy="371341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3"/>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cs typeface="Times New Roman" pitchFamily="18" charset="0"/>
              </a:rPr>
              <a:t>    </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12" name="Rectangle 4"/>
          <p:cNvSpPr>
            <a:spLocks noChangeArrowheads="1"/>
          </p:cNvSpPr>
          <p:nvPr/>
        </p:nvSpPr>
        <p:spPr bwMode="auto">
          <a:xfrm>
            <a:off x="0" y="25622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cs typeface="宋体" pitchFamily="2" charset="-122"/>
              </a:rPr>
              <a:t>       </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14" name="矩形 13"/>
          <p:cNvSpPr/>
          <p:nvPr/>
        </p:nvSpPr>
        <p:spPr>
          <a:xfrm>
            <a:off x="6096000" y="6055956"/>
            <a:ext cx="3048000" cy="369332"/>
          </a:xfrm>
          <a:prstGeom prst="rect">
            <a:avLst/>
          </a:prstGeom>
        </p:spPr>
        <p:txBody>
          <a:bodyPr>
            <a:spAutoFit/>
          </a:bodyPr>
          <a:lstStyle/>
          <a:p>
            <a:r>
              <a:rPr lang="en-US" altLang="zh-CN" sz="1400" b="1" dirty="0">
                <a:solidFill>
                  <a:schemeClr val="bg1"/>
                </a:solidFill>
                <a:latin typeface="宋体" pitchFamily="2" charset="-122"/>
                <a:ea typeface="宋体" pitchFamily="2" charset="-122"/>
                <a:cs typeface="Times New Roman" pitchFamily="18" charset="0"/>
              </a:rPr>
              <a:t> </a:t>
            </a:r>
            <a:r>
              <a:rPr lang="en-US" altLang="zh-CN" b="1" dirty="0" smtClean="0">
                <a:solidFill>
                  <a:schemeClr val="bg1"/>
                </a:solidFill>
                <a:latin typeface="宋体" pitchFamily="2" charset="-122"/>
                <a:ea typeface="宋体" pitchFamily="2" charset="-122"/>
                <a:cs typeface="Times New Roman" pitchFamily="18" charset="0"/>
              </a:rPr>
              <a:t> </a:t>
            </a:r>
            <a:r>
              <a:rPr lang="zh-CN" altLang="en-US" b="1" dirty="0">
                <a:solidFill>
                  <a:schemeClr val="bg1"/>
                </a:solidFill>
                <a:latin typeface="宋体" pitchFamily="2" charset="-122"/>
                <a:ea typeface="宋体" pitchFamily="2" charset="-122"/>
                <a:cs typeface="Times New Roman" pitchFamily="18" charset="0"/>
              </a:rPr>
              <a:t>正面外观</a:t>
            </a:r>
            <a:r>
              <a:rPr lang="zh-CN" altLang="en-US" b="1" dirty="0" smtClean="0">
                <a:solidFill>
                  <a:schemeClr val="bg1"/>
                </a:solidFill>
                <a:latin typeface="宋体" pitchFamily="2" charset="-122"/>
                <a:ea typeface="宋体" pitchFamily="2" charset="-122"/>
                <a:cs typeface="Times New Roman" pitchFamily="18" charset="0"/>
              </a:rPr>
              <a:t>图</a:t>
            </a:r>
            <a:endParaRPr lang="zh-CN" altLang="en-US" b="1" dirty="0">
              <a:solidFill>
                <a:schemeClr val="bg1"/>
              </a:solidFill>
            </a:endParaRPr>
          </a:p>
        </p:txBody>
      </p:sp>
      <p:sp>
        <p:nvSpPr>
          <p:cNvPr id="15" name="TextBox 14"/>
          <p:cNvSpPr txBox="1"/>
          <p:nvPr/>
        </p:nvSpPr>
        <p:spPr>
          <a:xfrm>
            <a:off x="9318171" y="6055956"/>
            <a:ext cx="2104572" cy="369332"/>
          </a:xfrm>
          <a:prstGeom prst="rect">
            <a:avLst/>
          </a:prstGeom>
          <a:noFill/>
        </p:spPr>
        <p:txBody>
          <a:bodyPr wrap="square" rtlCol="0">
            <a:spAutoFit/>
          </a:bodyPr>
          <a:lstStyle/>
          <a:p>
            <a:r>
              <a:rPr lang="zh-CN" altLang="en-US" b="1" dirty="0">
                <a:solidFill>
                  <a:schemeClr val="bg1"/>
                </a:solidFill>
                <a:latin typeface="宋体" pitchFamily="2" charset="-122"/>
                <a:ea typeface="宋体" pitchFamily="2" charset="-122"/>
                <a:cs typeface="Times New Roman" pitchFamily="18" charset="0"/>
              </a:rPr>
              <a:t> </a:t>
            </a:r>
            <a:r>
              <a:rPr lang="en-US" altLang="zh-CN" b="1" dirty="0" smtClean="0">
                <a:solidFill>
                  <a:schemeClr val="bg1"/>
                </a:solidFill>
                <a:latin typeface="宋体" pitchFamily="2" charset="-122"/>
                <a:ea typeface="宋体" pitchFamily="2" charset="-122"/>
                <a:cs typeface="Times New Roman" pitchFamily="18" charset="0"/>
              </a:rPr>
              <a:t> </a:t>
            </a:r>
            <a:r>
              <a:rPr lang="zh-CN" altLang="en-US" b="1" dirty="0">
                <a:solidFill>
                  <a:schemeClr val="bg1"/>
                </a:solidFill>
                <a:latin typeface="宋体" pitchFamily="2" charset="-122"/>
                <a:ea typeface="宋体" pitchFamily="2" charset="-122"/>
                <a:cs typeface="Times New Roman" pitchFamily="18" charset="0"/>
              </a:rPr>
              <a:t>内侧布置图</a:t>
            </a:r>
            <a:endParaRPr lang="zh-CN" altLang="en-US" dirty="0"/>
          </a:p>
        </p:txBody>
      </p:sp>
      <p:pic>
        <p:nvPicPr>
          <p:cNvPr id="16"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44694" y="2521258"/>
            <a:ext cx="2722421" cy="2100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94278" y="4496074"/>
            <a:ext cx="2223252" cy="2344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3588397" y="989945"/>
            <a:ext cx="2831416" cy="461665"/>
          </a:xfrm>
          <a:prstGeom prst="rect">
            <a:avLst/>
          </a:prstGeom>
        </p:spPr>
        <p:txBody>
          <a:bodyPr wrap="none">
            <a:spAutoFit/>
          </a:bodyPr>
          <a:lstStyle/>
          <a:p>
            <a:r>
              <a:rPr lang="zh-CN" altLang="en-US" sz="2400" b="1" dirty="0" smtClean="0">
                <a:solidFill>
                  <a:schemeClr val="bg1"/>
                </a:solidFill>
              </a:rPr>
              <a:t>（</a:t>
            </a:r>
            <a:r>
              <a:rPr lang="en-US" altLang="zh-CN" sz="2400" b="1" dirty="0" smtClean="0">
                <a:solidFill>
                  <a:schemeClr val="bg1"/>
                </a:solidFill>
              </a:rPr>
              <a:t>1</a:t>
            </a:r>
            <a:r>
              <a:rPr lang="zh-CN" altLang="en-US" sz="2400" b="1" dirty="0" smtClean="0">
                <a:solidFill>
                  <a:schemeClr val="bg1"/>
                </a:solidFill>
              </a:rPr>
              <a:t>）</a:t>
            </a:r>
            <a:r>
              <a:rPr lang="en-US" altLang="zh-CN" sz="2400" b="1" dirty="0">
                <a:solidFill>
                  <a:schemeClr val="bg1"/>
                </a:solidFill>
              </a:rPr>
              <a:t> STM32</a:t>
            </a:r>
            <a:r>
              <a:rPr lang="zh-CN" altLang="zh-CN" sz="2400" b="1" dirty="0">
                <a:solidFill>
                  <a:schemeClr val="bg1"/>
                </a:solidFill>
              </a:rPr>
              <a:t>核心</a:t>
            </a:r>
            <a:r>
              <a:rPr lang="zh-CN" altLang="zh-CN" sz="2400" b="1" dirty="0" smtClean="0">
                <a:solidFill>
                  <a:schemeClr val="bg1"/>
                </a:solidFill>
              </a:rPr>
              <a:t>板</a:t>
            </a:r>
            <a:endParaRPr lang="zh-CN" altLang="zh-CN" sz="2400" b="1" dirty="0">
              <a:solidFill>
                <a:schemeClr val="bg1"/>
              </a:solidFill>
            </a:endParaRPr>
          </a:p>
        </p:txBody>
      </p:sp>
      <p:sp>
        <p:nvSpPr>
          <p:cNvPr id="10" name="标题 1"/>
          <p:cNvSpPr>
            <a:spLocks noGrp="1"/>
          </p:cNvSpPr>
          <p:nvPr>
            <p:ph type="ctrTitle"/>
          </p:nvPr>
        </p:nvSpPr>
        <p:spPr>
          <a:xfrm>
            <a:off x="123190" y="1297305"/>
            <a:ext cx="2376805" cy="3408680"/>
          </a:xfrm>
        </p:spPr>
        <p:txBody>
          <a:bodyPr>
            <a:noAutofit/>
          </a:bodyPr>
          <a:lstStyle/>
          <a:p>
            <a:r>
              <a:rPr lang="zh-CN" altLang="en-US" sz="3600" b="1" dirty="0">
                <a:solidFill>
                  <a:schemeClr val="bg1"/>
                </a:solidFill>
              </a:rPr>
              <a:t>项</a:t>
            </a:r>
            <a:br>
              <a:rPr lang="zh-CN" altLang="en-US" sz="3600" b="1" dirty="0">
                <a:solidFill>
                  <a:schemeClr val="bg1"/>
                </a:solidFill>
              </a:rPr>
            </a:br>
            <a:r>
              <a:rPr lang="zh-CN" altLang="en-US" sz="3600" b="1" dirty="0">
                <a:solidFill>
                  <a:schemeClr val="bg1"/>
                </a:solidFill>
              </a:rPr>
              <a:t>目</a:t>
            </a:r>
            <a:r>
              <a:rPr lang="en-US" altLang="zh-CN" sz="3600" b="1" dirty="0">
                <a:solidFill>
                  <a:schemeClr val="bg1"/>
                </a:solidFill>
              </a:rPr>
              <a:t/>
            </a:r>
            <a:br>
              <a:rPr lang="en-US" altLang="zh-CN" sz="3600" b="1" dirty="0">
                <a:solidFill>
                  <a:schemeClr val="bg1"/>
                </a:solidFill>
              </a:rPr>
            </a:br>
            <a:r>
              <a:rPr lang="zh-CN" altLang="en-US" sz="3600" b="1" dirty="0">
                <a:solidFill>
                  <a:schemeClr val="bg1"/>
                </a:solidFill>
              </a:rPr>
              <a:t>完</a:t>
            </a:r>
            <a:r>
              <a:rPr lang="en-US" altLang="zh-CN" sz="3600" b="1" dirty="0">
                <a:solidFill>
                  <a:schemeClr val="bg1"/>
                </a:solidFill>
              </a:rPr>
              <a:t/>
            </a:r>
            <a:br>
              <a:rPr lang="en-US" altLang="zh-CN" sz="3600" b="1" dirty="0">
                <a:solidFill>
                  <a:schemeClr val="bg1"/>
                </a:solidFill>
              </a:rPr>
            </a:br>
            <a:r>
              <a:rPr lang="zh-CN" altLang="en-US" sz="3600" b="1" dirty="0">
                <a:solidFill>
                  <a:schemeClr val="bg1"/>
                </a:solidFill>
              </a:rPr>
              <a:t>成</a:t>
            </a:r>
            <a:r>
              <a:rPr lang="en-US" altLang="zh-CN" sz="3600" b="1" dirty="0">
                <a:solidFill>
                  <a:schemeClr val="bg1"/>
                </a:solidFill>
              </a:rPr>
              <a:t/>
            </a:r>
            <a:br>
              <a:rPr lang="en-US" altLang="zh-CN" sz="3600" b="1" dirty="0">
                <a:solidFill>
                  <a:schemeClr val="bg1"/>
                </a:solidFill>
              </a:rPr>
            </a:br>
            <a:r>
              <a:rPr lang="zh-CN" altLang="en-US" sz="3600" b="1" dirty="0">
                <a:solidFill>
                  <a:schemeClr val="bg1"/>
                </a:solidFill>
              </a:rPr>
              <a:t>情</a:t>
            </a:r>
            <a:r>
              <a:rPr lang="en-US" altLang="zh-CN" sz="3600" b="1" dirty="0">
                <a:solidFill>
                  <a:schemeClr val="bg1"/>
                </a:solidFill>
              </a:rPr>
              <a:t/>
            </a:r>
            <a:br>
              <a:rPr lang="en-US" altLang="zh-CN" sz="3600" b="1" dirty="0">
                <a:solidFill>
                  <a:schemeClr val="bg1"/>
                </a:solidFill>
              </a:rPr>
            </a:br>
            <a:r>
              <a:rPr lang="zh-CN" altLang="en-US" sz="3600" b="1" dirty="0">
                <a:solidFill>
                  <a:schemeClr val="bg1"/>
                </a:solidFill>
              </a:rPr>
              <a:t>况</a:t>
            </a:r>
            <a:br>
              <a:rPr lang="zh-CN" altLang="en-US" sz="3600" b="1" dirty="0">
                <a:solidFill>
                  <a:schemeClr val="bg1"/>
                </a:solidFill>
              </a:rPr>
            </a:br>
            <a:endParaRPr lang="zh-CN" altLang="en-US" sz="3600" b="1" dirty="0">
              <a:solidFill>
                <a:schemeClr val="bg1"/>
              </a:solidFill>
            </a:endParaRPr>
          </a:p>
        </p:txBody>
      </p:sp>
      <p:sp>
        <p:nvSpPr>
          <p:cNvPr id="8"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TextBox 2"/>
          <p:cNvSpPr txBox="1"/>
          <p:nvPr/>
        </p:nvSpPr>
        <p:spPr>
          <a:xfrm>
            <a:off x="3323772" y="327718"/>
            <a:ext cx="2772228" cy="461665"/>
          </a:xfrm>
          <a:prstGeom prst="rect">
            <a:avLst/>
          </a:prstGeom>
          <a:noFill/>
        </p:spPr>
        <p:txBody>
          <a:bodyPr wrap="square" rtlCol="0">
            <a:spAutoFit/>
          </a:bodyPr>
          <a:lstStyle/>
          <a:p>
            <a:r>
              <a:rPr lang="en-US" altLang="zh-CN" sz="2400" b="1" dirty="0" smtClean="0">
                <a:solidFill>
                  <a:schemeClr val="bg1"/>
                </a:solidFill>
              </a:rPr>
              <a:t>2.</a:t>
            </a:r>
            <a:r>
              <a:rPr lang="zh-CN" altLang="en-US" sz="2400" b="1" dirty="0" smtClean="0">
                <a:solidFill>
                  <a:schemeClr val="bg1"/>
                </a:solidFill>
              </a:rPr>
              <a:t>已调功能模块：</a:t>
            </a:r>
            <a:endParaRPr lang="zh-CN" altLang="en-US" sz="2400" b="1" dirty="0">
              <a:solidFill>
                <a:schemeClr val="bg1"/>
              </a:solidFill>
            </a:endParaRPr>
          </a:p>
        </p:txBody>
      </p:sp>
      <p:sp>
        <p:nvSpPr>
          <p:cNvPr id="6" name="矩形 5"/>
          <p:cNvSpPr/>
          <p:nvPr/>
        </p:nvSpPr>
        <p:spPr>
          <a:xfrm>
            <a:off x="3588397" y="1451610"/>
            <a:ext cx="3953326" cy="461665"/>
          </a:xfrm>
          <a:prstGeom prst="rect">
            <a:avLst/>
          </a:prstGeom>
        </p:spPr>
        <p:txBody>
          <a:bodyPr wrap="none">
            <a:spAutoFit/>
          </a:bodyPr>
          <a:lstStyle/>
          <a:p>
            <a:r>
              <a:rPr lang="zh-CN" altLang="en-US" sz="2400" b="1" dirty="0" smtClean="0">
                <a:solidFill>
                  <a:schemeClr val="bg1"/>
                </a:solidFill>
              </a:rPr>
              <a:t>（</a:t>
            </a:r>
            <a:r>
              <a:rPr lang="en-US" altLang="zh-CN" sz="2400" b="1" dirty="0" smtClean="0">
                <a:solidFill>
                  <a:schemeClr val="bg1"/>
                </a:solidFill>
              </a:rPr>
              <a:t>2</a:t>
            </a:r>
            <a:r>
              <a:rPr lang="zh-CN" altLang="en-US" sz="2400" b="1" dirty="0" smtClean="0">
                <a:solidFill>
                  <a:schemeClr val="bg1"/>
                </a:solidFill>
              </a:rPr>
              <a:t>）</a:t>
            </a:r>
            <a:r>
              <a:rPr lang="en-US" altLang="zh-CN" sz="2400" b="1" dirty="0" smtClean="0">
                <a:solidFill>
                  <a:schemeClr val="bg1"/>
                </a:solidFill>
              </a:rPr>
              <a:t> </a:t>
            </a:r>
            <a:r>
              <a:rPr lang="en-US" altLang="zh-CN" sz="2400" b="1" dirty="0">
                <a:solidFill>
                  <a:schemeClr val="bg1"/>
                </a:solidFill>
              </a:rPr>
              <a:t>MAX30102</a:t>
            </a:r>
            <a:r>
              <a:rPr lang="zh-CN" altLang="zh-CN" sz="2400" b="1" dirty="0" smtClean="0">
                <a:solidFill>
                  <a:schemeClr val="bg1"/>
                </a:solidFill>
              </a:rPr>
              <a:t>心率</a:t>
            </a:r>
            <a:r>
              <a:rPr lang="zh-CN" altLang="zh-CN" sz="2400" b="1" dirty="0">
                <a:solidFill>
                  <a:schemeClr val="bg1"/>
                </a:solidFill>
              </a:rPr>
              <a:t>传感器</a:t>
            </a:r>
          </a:p>
        </p:txBody>
      </p:sp>
      <p:sp>
        <p:nvSpPr>
          <p:cNvPr id="7" name="矩形 6"/>
          <p:cNvSpPr/>
          <p:nvPr/>
        </p:nvSpPr>
        <p:spPr>
          <a:xfrm>
            <a:off x="3588397" y="1990460"/>
            <a:ext cx="4354077" cy="461665"/>
          </a:xfrm>
          <a:prstGeom prst="rect">
            <a:avLst/>
          </a:prstGeom>
        </p:spPr>
        <p:txBody>
          <a:bodyPr wrap="none">
            <a:spAutoFit/>
          </a:bodyPr>
          <a:lstStyle/>
          <a:p>
            <a:r>
              <a:rPr lang="zh-CN" altLang="en-US" sz="2400" b="1" dirty="0" smtClean="0">
                <a:solidFill>
                  <a:schemeClr val="bg1"/>
                </a:solidFill>
              </a:rPr>
              <a:t>（</a:t>
            </a:r>
            <a:r>
              <a:rPr lang="en-US" altLang="zh-CN" sz="2400" b="1" dirty="0" smtClean="0">
                <a:solidFill>
                  <a:schemeClr val="bg1"/>
                </a:solidFill>
              </a:rPr>
              <a:t>3</a:t>
            </a:r>
            <a:r>
              <a:rPr lang="zh-CN" altLang="en-US" sz="2400" b="1" dirty="0" smtClean="0">
                <a:solidFill>
                  <a:schemeClr val="bg1"/>
                </a:solidFill>
              </a:rPr>
              <a:t>）</a:t>
            </a:r>
            <a:r>
              <a:rPr lang="en-US" altLang="zh-CN" sz="2400" b="1" dirty="0" smtClean="0">
                <a:solidFill>
                  <a:schemeClr val="bg1"/>
                </a:solidFill>
              </a:rPr>
              <a:t> </a:t>
            </a:r>
            <a:r>
              <a:rPr lang="en-US" altLang="zh-CN" sz="2400" b="1" dirty="0">
                <a:solidFill>
                  <a:schemeClr val="bg1"/>
                </a:solidFill>
              </a:rPr>
              <a:t>DHT11</a:t>
            </a:r>
            <a:r>
              <a:rPr lang="zh-CN" altLang="zh-CN" sz="2400" b="1" dirty="0">
                <a:solidFill>
                  <a:schemeClr val="bg1"/>
                </a:solidFill>
              </a:rPr>
              <a:t>数字温湿度传感器</a:t>
            </a:r>
            <a:endParaRPr lang="zh-CN" altLang="en-US" sz="2400" dirty="0"/>
          </a:p>
        </p:txBody>
      </p:sp>
      <p:sp>
        <p:nvSpPr>
          <p:cNvPr id="9" name="矩形 8"/>
          <p:cNvSpPr/>
          <p:nvPr/>
        </p:nvSpPr>
        <p:spPr>
          <a:xfrm>
            <a:off x="3568263" y="2476808"/>
            <a:ext cx="3993594" cy="461665"/>
          </a:xfrm>
          <a:prstGeom prst="rect">
            <a:avLst/>
          </a:prstGeom>
        </p:spPr>
        <p:txBody>
          <a:bodyPr wrap="none">
            <a:spAutoFit/>
          </a:bodyPr>
          <a:lstStyle/>
          <a:p>
            <a:r>
              <a:rPr lang="zh-CN" altLang="en-US" sz="2400" b="1" dirty="0" smtClean="0">
                <a:solidFill>
                  <a:schemeClr val="bg1"/>
                </a:solidFill>
              </a:rPr>
              <a:t>（</a:t>
            </a:r>
            <a:r>
              <a:rPr lang="en-US" altLang="zh-CN" sz="2400" b="1" dirty="0" smtClean="0">
                <a:solidFill>
                  <a:schemeClr val="bg1"/>
                </a:solidFill>
              </a:rPr>
              <a:t>4</a:t>
            </a:r>
            <a:r>
              <a:rPr lang="zh-CN" altLang="en-US" sz="2400" b="1" dirty="0" smtClean="0">
                <a:solidFill>
                  <a:schemeClr val="bg1"/>
                </a:solidFill>
              </a:rPr>
              <a:t>）</a:t>
            </a:r>
            <a:r>
              <a:rPr lang="zh-CN" altLang="zh-CN" sz="2400" b="1" dirty="0" smtClean="0">
                <a:solidFill>
                  <a:schemeClr val="bg1"/>
                </a:solidFill>
              </a:rPr>
              <a:t> </a:t>
            </a:r>
            <a:r>
              <a:rPr lang="en-US" altLang="zh-CN" sz="2400" b="1" dirty="0">
                <a:solidFill>
                  <a:schemeClr val="bg1"/>
                </a:solidFill>
              </a:rPr>
              <a:t>SYN6288</a:t>
            </a:r>
            <a:r>
              <a:rPr lang="zh-CN" altLang="zh-CN" sz="2400" b="1" dirty="0" smtClean="0">
                <a:solidFill>
                  <a:schemeClr val="bg1"/>
                </a:solidFill>
              </a:rPr>
              <a:t>语音合成</a:t>
            </a:r>
            <a:r>
              <a:rPr lang="zh-CN" altLang="zh-CN" sz="2400" b="1" dirty="0">
                <a:solidFill>
                  <a:schemeClr val="bg1"/>
                </a:solidFill>
              </a:rPr>
              <a:t>模块</a:t>
            </a:r>
          </a:p>
        </p:txBody>
      </p:sp>
      <p:pic>
        <p:nvPicPr>
          <p:cNvPr id="1026" name="Picture 2" descr="C:\Users\Administrator\Documents\Tencent Files\1172037848\FileRecv\MobileFile\IMG_20191127_12131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5503" y="374579"/>
            <a:ext cx="3682274" cy="276170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Administrator\Documents\Tencent Files\1172037848\FileRecv\MobileFile\IMG_20191127_121339.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V="1">
            <a:off x="6553201" y="3947450"/>
            <a:ext cx="3017520" cy="22631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53627" y="3425456"/>
            <a:ext cx="3866186" cy="3307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V="1">
            <a:off x="9724114" y="3478976"/>
            <a:ext cx="2395316" cy="3125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barn(inVertical)">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par>
                                <p:cTn id="16" presetID="16" presetClass="entr" presetSubtype="21" fill="hold" nodeType="withEffect">
                                  <p:stCondLst>
                                    <p:cond delay="0"/>
                                  </p:stCondLst>
                                  <p:childTnLst>
                                    <p:set>
                                      <p:cBhvr>
                                        <p:cTn id="17" dur="1" fill="hold">
                                          <p:stCondLst>
                                            <p:cond delay="0"/>
                                          </p:stCondLst>
                                        </p:cTn>
                                        <p:tgtEl>
                                          <p:spTgt spid="1028"/>
                                        </p:tgtEl>
                                        <p:attrNameLst>
                                          <p:attrName>style.visibility</p:attrName>
                                        </p:attrNameLst>
                                      </p:cBhvr>
                                      <p:to>
                                        <p:strVal val="visible"/>
                                      </p:to>
                                    </p:set>
                                    <p:animEffect transition="in" filter="barn(inVertical)">
                                      <p:cBhvr>
                                        <p:cTn id="18" dur="500"/>
                                        <p:tgtEl>
                                          <p:spTgt spid="1028"/>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Vertical)">
                                      <p:cBhvr>
                                        <p:cTn id="23" dur="500"/>
                                        <p:tgtEl>
                                          <p:spTgt spid="7"/>
                                        </p:tgtEl>
                                      </p:cBhvr>
                                    </p:animEffect>
                                  </p:childTnLst>
                                </p:cTn>
                              </p:par>
                              <p:par>
                                <p:cTn id="24" presetID="16" presetClass="entr" presetSubtype="21" fill="hold" nodeType="withEffect">
                                  <p:stCondLst>
                                    <p:cond delay="0"/>
                                  </p:stCondLst>
                                  <p:childTnLst>
                                    <p:set>
                                      <p:cBhvr>
                                        <p:cTn id="25" dur="1" fill="hold">
                                          <p:stCondLst>
                                            <p:cond delay="0"/>
                                          </p:stCondLst>
                                        </p:cTn>
                                        <p:tgtEl>
                                          <p:spTgt spid="1027"/>
                                        </p:tgtEl>
                                        <p:attrNameLst>
                                          <p:attrName>style.visibility</p:attrName>
                                        </p:attrNameLst>
                                      </p:cBhvr>
                                      <p:to>
                                        <p:strVal val="visible"/>
                                      </p:to>
                                    </p:set>
                                    <p:animEffect transition="in" filter="barn(inVertical)">
                                      <p:cBhvr>
                                        <p:cTn id="26" dur="500"/>
                                        <p:tgtEl>
                                          <p:spTgt spid="1027"/>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arn(inVertical)">
                                      <p:cBhvr>
                                        <p:cTn id="31" dur="500"/>
                                        <p:tgtEl>
                                          <p:spTgt spid="9"/>
                                        </p:tgtEl>
                                      </p:cBhvr>
                                    </p:animEffect>
                                  </p:childTnLst>
                                </p:cTn>
                              </p:par>
                              <p:par>
                                <p:cTn id="32" presetID="16" presetClass="entr" presetSubtype="21" fill="hold" nodeType="withEffect">
                                  <p:stCondLst>
                                    <p:cond delay="0"/>
                                  </p:stCondLst>
                                  <p:childTnLst>
                                    <p:set>
                                      <p:cBhvr>
                                        <p:cTn id="33" dur="1" fill="hold">
                                          <p:stCondLst>
                                            <p:cond delay="0"/>
                                          </p:stCondLst>
                                        </p:cTn>
                                        <p:tgtEl>
                                          <p:spTgt spid="1029"/>
                                        </p:tgtEl>
                                        <p:attrNameLst>
                                          <p:attrName>style.visibility</p:attrName>
                                        </p:attrNameLst>
                                      </p:cBhvr>
                                      <p:to>
                                        <p:strVal val="visible"/>
                                      </p:to>
                                    </p:set>
                                    <p:animEffect transition="in" filter="barn(inVertical)">
                                      <p:cBhvr>
                                        <p:cTn id="34"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stretch>
            <a:fillRect/>
          </a:stretch>
        </a:blipFill>
        <a:effectLst/>
      </p:bgPr>
    </p:bg>
    <p:spTree>
      <p:nvGrpSpPr>
        <p:cNvPr id="1" name=""/>
        <p:cNvGrpSpPr/>
        <p:nvPr/>
      </p:nvGrpSpPr>
      <p:grpSpPr>
        <a:xfrm>
          <a:off x="0" y="0"/>
          <a:ext cx="0" cy="0"/>
          <a:chOff x="0" y="0"/>
          <a:chExt cx="0" cy="0"/>
        </a:xfrm>
      </p:grpSpPr>
      <p:sp>
        <p:nvSpPr>
          <p:cNvPr id="10" name="标题 1"/>
          <p:cNvSpPr>
            <a:spLocks noGrp="1"/>
          </p:cNvSpPr>
          <p:nvPr>
            <p:ph type="ctrTitle"/>
          </p:nvPr>
        </p:nvSpPr>
        <p:spPr>
          <a:xfrm>
            <a:off x="123190" y="1297305"/>
            <a:ext cx="2376805" cy="3408680"/>
          </a:xfrm>
        </p:spPr>
        <p:txBody>
          <a:bodyPr>
            <a:noAutofit/>
          </a:bodyPr>
          <a:lstStyle/>
          <a:p>
            <a:r>
              <a:rPr lang="zh-CN" altLang="en-US" sz="3600" b="1" dirty="0">
                <a:solidFill>
                  <a:schemeClr val="bg1"/>
                </a:solidFill>
              </a:rPr>
              <a:t>项</a:t>
            </a:r>
            <a:br>
              <a:rPr lang="zh-CN" altLang="en-US" sz="3600" b="1" dirty="0">
                <a:solidFill>
                  <a:schemeClr val="bg1"/>
                </a:solidFill>
              </a:rPr>
            </a:br>
            <a:r>
              <a:rPr lang="zh-CN" altLang="en-US" sz="3600" b="1" dirty="0">
                <a:solidFill>
                  <a:schemeClr val="bg1"/>
                </a:solidFill>
              </a:rPr>
              <a:t>目</a:t>
            </a:r>
            <a:r>
              <a:rPr lang="en-US" altLang="zh-CN" sz="3600" b="1" dirty="0">
                <a:solidFill>
                  <a:schemeClr val="bg1"/>
                </a:solidFill>
              </a:rPr>
              <a:t/>
            </a:r>
            <a:br>
              <a:rPr lang="en-US" altLang="zh-CN" sz="3600" b="1" dirty="0">
                <a:solidFill>
                  <a:schemeClr val="bg1"/>
                </a:solidFill>
              </a:rPr>
            </a:br>
            <a:r>
              <a:rPr lang="zh-CN" altLang="en-US" sz="3600" b="1" dirty="0">
                <a:solidFill>
                  <a:schemeClr val="bg1"/>
                </a:solidFill>
              </a:rPr>
              <a:t>完</a:t>
            </a:r>
            <a:r>
              <a:rPr lang="en-US" altLang="zh-CN" sz="3600" b="1" dirty="0">
                <a:solidFill>
                  <a:schemeClr val="bg1"/>
                </a:solidFill>
              </a:rPr>
              <a:t/>
            </a:r>
            <a:br>
              <a:rPr lang="en-US" altLang="zh-CN" sz="3600" b="1" dirty="0">
                <a:solidFill>
                  <a:schemeClr val="bg1"/>
                </a:solidFill>
              </a:rPr>
            </a:br>
            <a:r>
              <a:rPr lang="zh-CN" altLang="en-US" sz="3600" b="1" dirty="0">
                <a:solidFill>
                  <a:schemeClr val="bg1"/>
                </a:solidFill>
              </a:rPr>
              <a:t>成</a:t>
            </a:r>
            <a:r>
              <a:rPr lang="en-US" altLang="zh-CN" sz="3600" b="1" dirty="0">
                <a:solidFill>
                  <a:schemeClr val="bg1"/>
                </a:solidFill>
              </a:rPr>
              <a:t/>
            </a:r>
            <a:br>
              <a:rPr lang="en-US" altLang="zh-CN" sz="3600" b="1" dirty="0">
                <a:solidFill>
                  <a:schemeClr val="bg1"/>
                </a:solidFill>
              </a:rPr>
            </a:br>
            <a:r>
              <a:rPr lang="zh-CN" altLang="en-US" sz="3600" b="1" dirty="0">
                <a:solidFill>
                  <a:schemeClr val="bg1"/>
                </a:solidFill>
              </a:rPr>
              <a:t>情</a:t>
            </a:r>
            <a:r>
              <a:rPr lang="en-US" altLang="zh-CN" sz="3600" b="1" dirty="0">
                <a:solidFill>
                  <a:schemeClr val="bg1"/>
                </a:solidFill>
              </a:rPr>
              <a:t/>
            </a:r>
            <a:br>
              <a:rPr lang="en-US" altLang="zh-CN" sz="3600" b="1" dirty="0">
                <a:solidFill>
                  <a:schemeClr val="bg1"/>
                </a:solidFill>
              </a:rPr>
            </a:br>
            <a:r>
              <a:rPr lang="zh-CN" altLang="en-US" sz="3600" b="1" dirty="0">
                <a:solidFill>
                  <a:schemeClr val="bg1"/>
                </a:solidFill>
              </a:rPr>
              <a:t>况</a:t>
            </a:r>
            <a:br>
              <a:rPr lang="zh-CN" altLang="en-US" sz="3600" b="1" dirty="0">
                <a:solidFill>
                  <a:schemeClr val="bg1"/>
                </a:solidFill>
              </a:rPr>
            </a:br>
            <a:endParaRPr lang="zh-CN" altLang="en-US" sz="3600" b="1" dirty="0">
              <a:solidFill>
                <a:schemeClr val="bg1"/>
              </a:solidFill>
            </a:endParaRPr>
          </a:p>
        </p:txBody>
      </p:sp>
      <p:sp>
        <p:nvSpPr>
          <p:cNvPr id="8"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TextBox 2"/>
          <p:cNvSpPr txBox="1"/>
          <p:nvPr/>
        </p:nvSpPr>
        <p:spPr>
          <a:xfrm>
            <a:off x="3323772" y="327718"/>
            <a:ext cx="4412342" cy="461665"/>
          </a:xfrm>
          <a:prstGeom prst="rect">
            <a:avLst/>
          </a:prstGeom>
          <a:noFill/>
        </p:spPr>
        <p:txBody>
          <a:bodyPr wrap="square" rtlCol="0">
            <a:spAutoFit/>
          </a:bodyPr>
          <a:lstStyle/>
          <a:p>
            <a:r>
              <a:rPr lang="en-US" altLang="zh-CN" sz="2400" b="1" dirty="0">
                <a:solidFill>
                  <a:schemeClr val="bg1"/>
                </a:solidFill>
              </a:rPr>
              <a:t>3</a:t>
            </a:r>
            <a:r>
              <a:rPr lang="en-US" altLang="zh-CN" sz="2400" b="1" dirty="0" smtClean="0">
                <a:solidFill>
                  <a:schemeClr val="bg1"/>
                </a:solidFill>
              </a:rPr>
              <a:t>.</a:t>
            </a:r>
            <a:r>
              <a:rPr lang="zh-CN" altLang="zh-CN" sz="2400" b="1" dirty="0">
                <a:solidFill>
                  <a:schemeClr val="bg1"/>
                </a:solidFill>
              </a:rPr>
              <a:t>服务器平台的程序设计与开发</a:t>
            </a:r>
            <a:r>
              <a:rPr lang="zh-CN" altLang="en-US" sz="2400" b="1" dirty="0" smtClean="0">
                <a:solidFill>
                  <a:schemeClr val="bg1"/>
                </a:solidFill>
              </a:rPr>
              <a:t>：</a:t>
            </a:r>
            <a:endParaRPr lang="zh-CN" altLang="en-US" sz="2400" b="1" dirty="0">
              <a:solidFill>
                <a:schemeClr val="bg1"/>
              </a:solidFill>
            </a:endParaRPr>
          </a:p>
        </p:txBody>
      </p:sp>
      <p:sp>
        <p:nvSpPr>
          <p:cNvPr id="2"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049" name="图片 3" descr="说明: IMG_25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936" y="2347912"/>
            <a:ext cx="9749893" cy="440848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3323772" y="943429"/>
            <a:ext cx="8694057" cy="1015663"/>
          </a:xfrm>
          <a:prstGeom prst="rect">
            <a:avLst/>
          </a:prstGeom>
          <a:noFill/>
        </p:spPr>
        <p:txBody>
          <a:bodyPr wrap="square" rtlCol="0">
            <a:spAutoFit/>
          </a:bodyPr>
          <a:lstStyle/>
          <a:p>
            <a:r>
              <a:rPr lang="en-US" altLang="zh-CN" sz="2000" b="1" dirty="0" smtClean="0">
                <a:solidFill>
                  <a:schemeClr val="bg1"/>
                </a:solidFill>
              </a:rPr>
              <a:t>          </a:t>
            </a:r>
            <a:r>
              <a:rPr lang="zh-CN" altLang="zh-CN" sz="2000" b="1" dirty="0" smtClean="0">
                <a:solidFill>
                  <a:schemeClr val="bg1"/>
                </a:solidFill>
              </a:rPr>
              <a:t>服务器</a:t>
            </a:r>
            <a:r>
              <a:rPr lang="zh-CN" altLang="zh-CN" sz="2000" b="1" dirty="0">
                <a:solidFill>
                  <a:schemeClr val="bg1"/>
                </a:solidFill>
              </a:rPr>
              <a:t>平台根据阿里云物联网平台现成模块快速搭建而</a:t>
            </a:r>
            <a:r>
              <a:rPr lang="zh-CN" altLang="zh-CN" sz="2000" b="1" dirty="0" smtClean="0">
                <a:solidFill>
                  <a:schemeClr val="bg1"/>
                </a:solidFill>
              </a:rPr>
              <a:t>成</a:t>
            </a:r>
            <a:r>
              <a:rPr lang="zh-CN" altLang="en-US" sz="2000" b="1" dirty="0" smtClean="0">
                <a:solidFill>
                  <a:schemeClr val="bg1"/>
                </a:solidFill>
              </a:rPr>
              <a:t>，</a:t>
            </a:r>
            <a:r>
              <a:rPr lang="zh-CN" altLang="zh-CN" sz="2000" b="1" dirty="0">
                <a:solidFill>
                  <a:schemeClr val="bg1"/>
                </a:solidFill>
              </a:rPr>
              <a:t>考虑到数据安全性，暂未开发网页平台。用户可通过客户端程序实现数据获取和查看。客户端采用百度地图实现位置可视化，信息经过处理后在下方信息栏显示。</a:t>
            </a:r>
            <a:endParaRPr lang="zh-CN" altLang="en-US" sz="2000" b="1" dirty="0">
              <a:solidFill>
                <a:schemeClr val="bg1"/>
              </a:solidFill>
            </a:endParaRPr>
          </a:p>
        </p:txBody>
      </p:sp>
    </p:spTree>
    <p:extLst>
      <p:ext uri="{BB962C8B-B14F-4D97-AF65-F5344CB8AC3E}">
        <p14:creationId xmlns:p14="http://schemas.microsoft.com/office/powerpoint/2010/main" val="2313189998"/>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stretch>
            <a:fillRect/>
          </a:stretch>
        </a:blipFill>
        <a:effectLst/>
      </p:bgPr>
    </p:bg>
    <p:spTree>
      <p:nvGrpSpPr>
        <p:cNvPr id="1" name=""/>
        <p:cNvGrpSpPr/>
        <p:nvPr/>
      </p:nvGrpSpPr>
      <p:grpSpPr>
        <a:xfrm>
          <a:off x="0" y="0"/>
          <a:ext cx="0" cy="0"/>
          <a:chOff x="0" y="0"/>
          <a:chExt cx="0" cy="0"/>
        </a:xfrm>
      </p:grpSpPr>
      <p:sp>
        <p:nvSpPr>
          <p:cNvPr id="10" name="标题 1"/>
          <p:cNvSpPr>
            <a:spLocks noGrp="1"/>
          </p:cNvSpPr>
          <p:nvPr>
            <p:ph type="ctrTitle"/>
          </p:nvPr>
        </p:nvSpPr>
        <p:spPr>
          <a:xfrm>
            <a:off x="123190" y="1297305"/>
            <a:ext cx="2376805" cy="3408680"/>
          </a:xfrm>
        </p:spPr>
        <p:txBody>
          <a:bodyPr>
            <a:noAutofit/>
          </a:bodyPr>
          <a:lstStyle/>
          <a:p>
            <a:r>
              <a:rPr lang="zh-CN" altLang="en-US" sz="3600" b="1" dirty="0">
                <a:solidFill>
                  <a:schemeClr val="bg1"/>
                </a:solidFill>
              </a:rPr>
              <a:t>项</a:t>
            </a:r>
            <a:br>
              <a:rPr lang="zh-CN" altLang="en-US" sz="3600" b="1" dirty="0">
                <a:solidFill>
                  <a:schemeClr val="bg1"/>
                </a:solidFill>
              </a:rPr>
            </a:br>
            <a:r>
              <a:rPr lang="zh-CN" altLang="en-US" sz="3600" b="1" dirty="0">
                <a:solidFill>
                  <a:schemeClr val="bg1"/>
                </a:solidFill>
              </a:rPr>
              <a:t>目</a:t>
            </a:r>
            <a:r>
              <a:rPr lang="en-US" altLang="zh-CN" sz="3600" b="1" dirty="0">
                <a:solidFill>
                  <a:schemeClr val="bg1"/>
                </a:solidFill>
              </a:rPr>
              <a:t/>
            </a:r>
            <a:br>
              <a:rPr lang="en-US" altLang="zh-CN" sz="3600" b="1" dirty="0">
                <a:solidFill>
                  <a:schemeClr val="bg1"/>
                </a:solidFill>
              </a:rPr>
            </a:br>
            <a:r>
              <a:rPr lang="zh-CN" altLang="en-US" sz="3600" b="1" dirty="0">
                <a:solidFill>
                  <a:schemeClr val="bg1"/>
                </a:solidFill>
              </a:rPr>
              <a:t>完</a:t>
            </a:r>
            <a:r>
              <a:rPr lang="en-US" altLang="zh-CN" sz="3600" b="1" dirty="0">
                <a:solidFill>
                  <a:schemeClr val="bg1"/>
                </a:solidFill>
              </a:rPr>
              <a:t/>
            </a:r>
            <a:br>
              <a:rPr lang="en-US" altLang="zh-CN" sz="3600" b="1" dirty="0">
                <a:solidFill>
                  <a:schemeClr val="bg1"/>
                </a:solidFill>
              </a:rPr>
            </a:br>
            <a:r>
              <a:rPr lang="zh-CN" altLang="en-US" sz="3600" b="1" dirty="0">
                <a:solidFill>
                  <a:schemeClr val="bg1"/>
                </a:solidFill>
              </a:rPr>
              <a:t>成</a:t>
            </a:r>
            <a:r>
              <a:rPr lang="en-US" altLang="zh-CN" sz="3600" b="1" dirty="0">
                <a:solidFill>
                  <a:schemeClr val="bg1"/>
                </a:solidFill>
              </a:rPr>
              <a:t/>
            </a:r>
            <a:br>
              <a:rPr lang="en-US" altLang="zh-CN" sz="3600" b="1" dirty="0">
                <a:solidFill>
                  <a:schemeClr val="bg1"/>
                </a:solidFill>
              </a:rPr>
            </a:br>
            <a:r>
              <a:rPr lang="zh-CN" altLang="en-US" sz="3600" b="1" dirty="0">
                <a:solidFill>
                  <a:schemeClr val="bg1"/>
                </a:solidFill>
              </a:rPr>
              <a:t>情</a:t>
            </a:r>
            <a:r>
              <a:rPr lang="en-US" altLang="zh-CN" sz="3600" b="1" dirty="0">
                <a:solidFill>
                  <a:schemeClr val="bg1"/>
                </a:solidFill>
              </a:rPr>
              <a:t/>
            </a:r>
            <a:br>
              <a:rPr lang="en-US" altLang="zh-CN" sz="3600" b="1" dirty="0">
                <a:solidFill>
                  <a:schemeClr val="bg1"/>
                </a:solidFill>
              </a:rPr>
            </a:br>
            <a:r>
              <a:rPr lang="zh-CN" altLang="en-US" sz="3600" b="1" dirty="0">
                <a:solidFill>
                  <a:schemeClr val="bg1"/>
                </a:solidFill>
              </a:rPr>
              <a:t>况</a:t>
            </a:r>
            <a:br>
              <a:rPr lang="zh-CN" altLang="en-US" sz="3600" b="1" dirty="0">
                <a:solidFill>
                  <a:schemeClr val="bg1"/>
                </a:solidFill>
              </a:rPr>
            </a:br>
            <a:endParaRPr lang="zh-CN" altLang="en-US" sz="3600" b="1" dirty="0">
              <a:solidFill>
                <a:schemeClr val="bg1"/>
              </a:solidFill>
            </a:endParaRPr>
          </a:p>
        </p:txBody>
      </p:sp>
      <p:sp>
        <p:nvSpPr>
          <p:cNvPr id="8"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TextBox 2"/>
          <p:cNvSpPr txBox="1"/>
          <p:nvPr/>
        </p:nvSpPr>
        <p:spPr>
          <a:xfrm>
            <a:off x="3323772" y="327718"/>
            <a:ext cx="4412342" cy="461665"/>
          </a:xfrm>
          <a:prstGeom prst="rect">
            <a:avLst/>
          </a:prstGeom>
          <a:noFill/>
        </p:spPr>
        <p:txBody>
          <a:bodyPr wrap="square" rtlCol="0">
            <a:spAutoFit/>
          </a:bodyPr>
          <a:lstStyle/>
          <a:p>
            <a:r>
              <a:rPr lang="en-US" altLang="zh-CN" sz="2400" b="1" dirty="0" smtClean="0">
                <a:solidFill>
                  <a:schemeClr val="bg1"/>
                </a:solidFill>
              </a:rPr>
              <a:t>4.</a:t>
            </a:r>
            <a:r>
              <a:rPr lang="zh-CN" altLang="en-US" sz="2400" b="1" dirty="0">
                <a:solidFill>
                  <a:schemeClr val="bg1"/>
                </a:solidFill>
              </a:rPr>
              <a:t>产品</a:t>
            </a:r>
            <a:r>
              <a:rPr lang="zh-CN" altLang="en-US" sz="2400" b="1" dirty="0" smtClean="0">
                <a:solidFill>
                  <a:schemeClr val="bg1"/>
                </a:solidFill>
              </a:rPr>
              <a:t>使用手册的编写：</a:t>
            </a:r>
            <a:endParaRPr lang="zh-CN" altLang="en-US" sz="2400" b="1" dirty="0">
              <a:solidFill>
                <a:schemeClr val="bg1"/>
              </a:solidFill>
            </a:endParaRPr>
          </a:p>
        </p:txBody>
      </p:sp>
      <p:sp>
        <p:nvSpPr>
          <p:cNvPr id="2"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TextBox 3"/>
          <p:cNvSpPr txBox="1"/>
          <p:nvPr/>
        </p:nvSpPr>
        <p:spPr>
          <a:xfrm>
            <a:off x="3655558" y="936846"/>
            <a:ext cx="7939314" cy="707886"/>
          </a:xfrm>
          <a:prstGeom prst="rect">
            <a:avLst/>
          </a:prstGeom>
          <a:noFill/>
        </p:spPr>
        <p:txBody>
          <a:bodyPr wrap="square" rtlCol="0">
            <a:spAutoFit/>
          </a:bodyPr>
          <a:lstStyle/>
          <a:p>
            <a:r>
              <a:rPr lang="zh-CN" altLang="en-US" sz="2000" b="1" dirty="0" smtClean="0">
                <a:solidFill>
                  <a:schemeClr val="bg1"/>
                </a:solidFill>
              </a:rPr>
              <a:t>         为方便用户快速了解本产品的功能和使用方法，我们编写了产品使用手册，本手册对我们的“新型智能安全帽”进行了详细的说明。</a:t>
            </a:r>
            <a:endParaRPr lang="zh-CN" altLang="en-US" sz="2000" b="1" dirty="0">
              <a:solidFill>
                <a:schemeClr val="bg1"/>
              </a:solidFill>
            </a:endParaRP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8875" y="2172720"/>
            <a:ext cx="5743125" cy="3418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3220" y="1973942"/>
            <a:ext cx="4080512" cy="3815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9833840"/>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stretch>
            <a:fillRect/>
          </a:stretch>
        </a:blipFill>
        <a:effectLst/>
      </p:bgPr>
    </p:bg>
    <p:spTree>
      <p:nvGrpSpPr>
        <p:cNvPr id="1" name=""/>
        <p:cNvGrpSpPr/>
        <p:nvPr/>
      </p:nvGrpSpPr>
      <p:grpSpPr>
        <a:xfrm>
          <a:off x="0" y="0"/>
          <a:ext cx="0" cy="0"/>
          <a:chOff x="0" y="0"/>
          <a:chExt cx="0" cy="0"/>
        </a:xfrm>
      </p:grpSpPr>
      <p:sp>
        <p:nvSpPr>
          <p:cNvPr id="10" name="标题 1"/>
          <p:cNvSpPr>
            <a:spLocks noGrp="1"/>
          </p:cNvSpPr>
          <p:nvPr>
            <p:ph type="ctrTitle"/>
          </p:nvPr>
        </p:nvSpPr>
        <p:spPr>
          <a:xfrm>
            <a:off x="159657" y="856828"/>
            <a:ext cx="2376805" cy="3914189"/>
          </a:xfrm>
        </p:spPr>
        <p:txBody>
          <a:bodyPr>
            <a:noAutofit/>
          </a:bodyPr>
          <a:lstStyle/>
          <a:p>
            <a:r>
              <a:rPr lang="zh-CN" altLang="en-US" sz="3600" b="1" dirty="0" smtClean="0">
                <a:solidFill>
                  <a:schemeClr val="bg1"/>
                </a:solidFill>
              </a:rPr>
              <a:t>成</a:t>
            </a:r>
            <a:r>
              <a:rPr lang="en-US" altLang="zh-CN" sz="3600" b="1" dirty="0" smtClean="0">
                <a:solidFill>
                  <a:schemeClr val="bg1"/>
                </a:solidFill>
              </a:rPr>
              <a:t/>
            </a:r>
            <a:br>
              <a:rPr lang="en-US" altLang="zh-CN" sz="3600" b="1" dirty="0" smtClean="0">
                <a:solidFill>
                  <a:schemeClr val="bg1"/>
                </a:solidFill>
              </a:rPr>
            </a:br>
            <a:r>
              <a:rPr lang="zh-CN" altLang="en-US" sz="3600" b="1" dirty="0" smtClean="0">
                <a:solidFill>
                  <a:schemeClr val="bg1"/>
                </a:solidFill>
              </a:rPr>
              <a:t>果</a:t>
            </a:r>
            <a:r>
              <a:rPr lang="en-US" altLang="zh-CN" sz="3600" b="1" dirty="0" smtClean="0">
                <a:solidFill>
                  <a:schemeClr val="bg1"/>
                </a:solidFill>
              </a:rPr>
              <a:t/>
            </a:r>
            <a:br>
              <a:rPr lang="en-US" altLang="zh-CN" sz="3600" b="1" dirty="0" smtClean="0">
                <a:solidFill>
                  <a:schemeClr val="bg1"/>
                </a:solidFill>
              </a:rPr>
            </a:br>
            <a:r>
              <a:rPr lang="zh-CN" altLang="en-US" sz="3600" b="1" dirty="0" smtClean="0">
                <a:solidFill>
                  <a:schemeClr val="bg1"/>
                </a:solidFill>
              </a:rPr>
              <a:t>支</a:t>
            </a:r>
            <a:r>
              <a:rPr lang="en-US" altLang="zh-CN" sz="3600" b="1" dirty="0" smtClean="0">
                <a:solidFill>
                  <a:schemeClr val="bg1"/>
                </a:solidFill>
              </a:rPr>
              <a:t/>
            </a:r>
            <a:br>
              <a:rPr lang="en-US" altLang="zh-CN" sz="3600" b="1" dirty="0" smtClean="0">
                <a:solidFill>
                  <a:schemeClr val="bg1"/>
                </a:solidFill>
              </a:rPr>
            </a:br>
            <a:r>
              <a:rPr lang="zh-CN" altLang="en-US" sz="3600" b="1" dirty="0" smtClean="0">
                <a:solidFill>
                  <a:schemeClr val="bg1"/>
                </a:solidFill>
              </a:rPr>
              <a:t>撑</a:t>
            </a:r>
            <a:r>
              <a:rPr lang="en-US" altLang="zh-CN" sz="3600" b="1" dirty="0" smtClean="0">
                <a:solidFill>
                  <a:schemeClr val="bg1"/>
                </a:solidFill>
              </a:rPr>
              <a:t/>
            </a:r>
            <a:br>
              <a:rPr lang="en-US" altLang="zh-CN" sz="3600" b="1" dirty="0" smtClean="0">
                <a:solidFill>
                  <a:schemeClr val="bg1"/>
                </a:solidFill>
              </a:rPr>
            </a:br>
            <a:r>
              <a:rPr lang="zh-CN" altLang="en-US" sz="3600" b="1" dirty="0" smtClean="0">
                <a:solidFill>
                  <a:schemeClr val="bg1"/>
                </a:solidFill>
              </a:rPr>
              <a:t>材</a:t>
            </a:r>
            <a:r>
              <a:rPr lang="en-US" altLang="zh-CN" sz="3600" b="1" dirty="0" smtClean="0">
                <a:solidFill>
                  <a:schemeClr val="bg1"/>
                </a:solidFill>
              </a:rPr>
              <a:t/>
            </a:r>
            <a:br>
              <a:rPr lang="en-US" altLang="zh-CN" sz="3600" b="1" dirty="0" smtClean="0">
                <a:solidFill>
                  <a:schemeClr val="bg1"/>
                </a:solidFill>
              </a:rPr>
            </a:br>
            <a:r>
              <a:rPr lang="zh-CN" altLang="en-US" sz="3600" b="1" dirty="0" smtClean="0">
                <a:solidFill>
                  <a:schemeClr val="bg1"/>
                </a:solidFill>
              </a:rPr>
              <a:t>料</a:t>
            </a:r>
            <a:r>
              <a:rPr lang="zh-CN" altLang="en-US" sz="3600" b="1" dirty="0">
                <a:solidFill>
                  <a:schemeClr val="bg1"/>
                </a:solidFill>
              </a:rPr>
              <a:t/>
            </a:r>
            <a:br>
              <a:rPr lang="zh-CN" altLang="en-US" sz="3600" b="1" dirty="0">
                <a:solidFill>
                  <a:schemeClr val="bg1"/>
                </a:solidFill>
              </a:rPr>
            </a:br>
            <a:endParaRPr lang="zh-CN" altLang="en-US" sz="3600" b="1" dirty="0">
              <a:solidFill>
                <a:schemeClr val="bg1"/>
              </a:solidFill>
            </a:endParaRPr>
          </a:p>
        </p:txBody>
      </p:sp>
      <p:sp>
        <p:nvSpPr>
          <p:cNvPr id="8"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p:cNvSpPr/>
          <p:nvPr/>
        </p:nvSpPr>
        <p:spPr>
          <a:xfrm>
            <a:off x="3222171" y="228600"/>
            <a:ext cx="8084457" cy="646331"/>
          </a:xfrm>
          <a:prstGeom prst="rect">
            <a:avLst/>
          </a:prstGeom>
        </p:spPr>
        <p:txBody>
          <a:bodyPr wrap="square">
            <a:spAutoFit/>
          </a:bodyPr>
          <a:lstStyle/>
          <a:p>
            <a:pPr marL="342900" indent="-342900">
              <a:buAutoNum type="arabicPeriod"/>
            </a:pPr>
            <a:r>
              <a:rPr lang="en-US" altLang="zh-CN" b="1" dirty="0" smtClean="0">
                <a:solidFill>
                  <a:schemeClr val="bg1"/>
                </a:solidFill>
              </a:rPr>
              <a:t>2019</a:t>
            </a:r>
            <a:r>
              <a:rPr lang="zh-CN" altLang="zh-CN" b="1" dirty="0">
                <a:solidFill>
                  <a:schemeClr val="bg1"/>
                </a:solidFill>
              </a:rPr>
              <a:t>年</a:t>
            </a:r>
            <a:r>
              <a:rPr lang="en-US" altLang="zh-CN" b="1" dirty="0">
                <a:solidFill>
                  <a:schemeClr val="bg1"/>
                </a:solidFill>
              </a:rPr>
              <a:t>5</a:t>
            </a:r>
            <a:r>
              <a:rPr lang="zh-CN" altLang="zh-CN" b="1" dirty="0">
                <a:solidFill>
                  <a:schemeClr val="bg1"/>
                </a:solidFill>
              </a:rPr>
              <a:t>月项目组成员参与</a:t>
            </a:r>
            <a:r>
              <a:rPr lang="zh-CN" altLang="zh-CN" b="1" dirty="0">
                <a:solidFill>
                  <a:srgbClr val="FF0000"/>
                </a:solidFill>
              </a:rPr>
              <a:t>安徽省机器人大赛单片机与嵌入式开发大赛</a:t>
            </a:r>
            <a:r>
              <a:rPr lang="zh-CN" altLang="zh-CN" b="1" dirty="0">
                <a:solidFill>
                  <a:schemeClr val="bg1"/>
                </a:solidFill>
              </a:rPr>
              <a:t>，利用项目中所学的有关单片机系统设计的知识，获得</a:t>
            </a:r>
            <a:r>
              <a:rPr lang="zh-CN" altLang="zh-CN" b="1" dirty="0">
                <a:solidFill>
                  <a:srgbClr val="FFC000"/>
                </a:solidFill>
              </a:rPr>
              <a:t>安徽省一等奖</a:t>
            </a:r>
            <a:r>
              <a:rPr lang="zh-CN" altLang="zh-CN" b="1" dirty="0" smtClean="0">
                <a:solidFill>
                  <a:schemeClr val="bg1"/>
                </a:solidFill>
              </a:rPr>
              <a:t>。</a:t>
            </a:r>
            <a:endParaRPr lang="en-US" altLang="zh-CN" b="1" dirty="0" smtClean="0">
              <a:solidFill>
                <a:schemeClr val="bg1"/>
              </a:solidFill>
            </a:endParaRPr>
          </a:p>
        </p:txBody>
      </p:sp>
      <p:pic>
        <p:nvPicPr>
          <p:cNvPr id="3074" name="图片 27" descr="说明: IMG_20200104_12163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19060" y="2340890"/>
            <a:ext cx="4191486" cy="314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图片 26" descr="说明: mmexport158670376418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41578" y="3047825"/>
            <a:ext cx="4197186" cy="314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图片 29" descr="说明: IMG_20200104_12162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11917" y="3718525"/>
            <a:ext cx="3992675" cy="2996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3222171" y="947502"/>
            <a:ext cx="8636000" cy="1200329"/>
          </a:xfrm>
          <a:prstGeom prst="rect">
            <a:avLst/>
          </a:prstGeom>
          <a:noFill/>
        </p:spPr>
        <p:txBody>
          <a:bodyPr wrap="square" rtlCol="0">
            <a:spAutoFit/>
          </a:bodyPr>
          <a:lstStyle/>
          <a:p>
            <a:pPr marL="342900" indent="-342900">
              <a:buAutoNum type="arabicPeriod" startAt="2"/>
            </a:pPr>
            <a:r>
              <a:rPr lang="en-US" altLang="zh-CN" b="1" dirty="0">
                <a:solidFill>
                  <a:schemeClr val="bg1"/>
                </a:solidFill>
              </a:rPr>
              <a:t>2019</a:t>
            </a:r>
            <a:r>
              <a:rPr lang="zh-CN" altLang="zh-CN" b="1" dirty="0">
                <a:solidFill>
                  <a:schemeClr val="bg1"/>
                </a:solidFill>
              </a:rPr>
              <a:t>年</a:t>
            </a:r>
            <a:r>
              <a:rPr lang="en-US" altLang="zh-CN" b="1" dirty="0">
                <a:solidFill>
                  <a:schemeClr val="bg1"/>
                </a:solidFill>
              </a:rPr>
              <a:t>8</a:t>
            </a:r>
            <a:r>
              <a:rPr lang="zh-CN" altLang="zh-CN" b="1" dirty="0">
                <a:solidFill>
                  <a:schemeClr val="bg1"/>
                </a:solidFill>
              </a:rPr>
              <a:t>月项目组成员参与</a:t>
            </a:r>
            <a:r>
              <a:rPr lang="zh-CN" altLang="zh-CN" b="1" dirty="0">
                <a:solidFill>
                  <a:srgbClr val="FF0000"/>
                </a:solidFill>
              </a:rPr>
              <a:t>全国大学生电子设计竞赛</a:t>
            </a:r>
            <a:r>
              <a:rPr lang="zh-CN" altLang="zh-CN" b="1" dirty="0">
                <a:solidFill>
                  <a:schemeClr val="bg1"/>
                </a:solidFill>
              </a:rPr>
              <a:t>，利用项目中所学的</a:t>
            </a:r>
            <a:r>
              <a:rPr lang="zh-CN" altLang="zh-CN" b="1" dirty="0" smtClean="0">
                <a:solidFill>
                  <a:schemeClr val="bg1"/>
                </a:solidFill>
              </a:rPr>
              <a:t>有关</a:t>
            </a:r>
            <a:r>
              <a:rPr lang="en-US" altLang="zh-CN" b="1" dirty="0" smtClean="0">
                <a:solidFill>
                  <a:schemeClr val="bg1"/>
                </a:solidFill>
              </a:rPr>
              <a:t>STM32</a:t>
            </a:r>
            <a:r>
              <a:rPr lang="zh-CN" altLang="zh-CN" b="1" dirty="0">
                <a:solidFill>
                  <a:schemeClr val="bg1"/>
                </a:solidFill>
              </a:rPr>
              <a:t>单片机综合系统开发使用的知识，</a:t>
            </a:r>
            <a:r>
              <a:rPr lang="zh-CN" altLang="zh-CN" b="1" dirty="0">
                <a:solidFill>
                  <a:srgbClr val="FFC000"/>
                </a:solidFill>
              </a:rPr>
              <a:t>获得安徽省三等奖</a:t>
            </a:r>
            <a:r>
              <a:rPr lang="zh-CN" altLang="zh-CN" b="1" dirty="0" smtClean="0">
                <a:solidFill>
                  <a:schemeClr val="bg1"/>
                </a:solidFill>
              </a:rPr>
              <a:t>。</a:t>
            </a:r>
            <a:endParaRPr lang="en-US" altLang="zh-CN" b="1" dirty="0" smtClean="0">
              <a:solidFill>
                <a:schemeClr val="bg1"/>
              </a:solidFill>
            </a:endParaRPr>
          </a:p>
          <a:p>
            <a:pPr marL="342900" indent="-342900">
              <a:buAutoNum type="arabicPeriod" startAt="2"/>
            </a:pPr>
            <a:endParaRPr lang="en-US" altLang="zh-CN" b="1" dirty="0" smtClean="0">
              <a:solidFill>
                <a:schemeClr val="bg1"/>
              </a:solidFill>
            </a:endParaRPr>
          </a:p>
          <a:p>
            <a:pPr marL="342900" indent="-342900">
              <a:buAutoNum type="arabicPeriod" startAt="2"/>
            </a:pPr>
            <a:endParaRPr lang="en-US" altLang="zh-CN" b="1" dirty="0">
              <a:solidFill>
                <a:schemeClr val="bg1"/>
              </a:solidFill>
            </a:endParaRPr>
          </a:p>
        </p:txBody>
      </p:sp>
      <p:sp>
        <p:nvSpPr>
          <p:cNvPr id="6" name="TextBox 5"/>
          <p:cNvSpPr txBox="1"/>
          <p:nvPr/>
        </p:nvSpPr>
        <p:spPr>
          <a:xfrm>
            <a:off x="3222171" y="1679370"/>
            <a:ext cx="8345714" cy="646331"/>
          </a:xfrm>
          <a:prstGeom prst="rect">
            <a:avLst/>
          </a:prstGeom>
          <a:noFill/>
        </p:spPr>
        <p:txBody>
          <a:bodyPr wrap="square" rtlCol="0">
            <a:spAutoFit/>
          </a:bodyPr>
          <a:lstStyle/>
          <a:p>
            <a:r>
              <a:rPr lang="en-US" altLang="zh-CN" b="1" dirty="0" smtClean="0">
                <a:solidFill>
                  <a:schemeClr val="bg1"/>
                </a:solidFill>
              </a:rPr>
              <a:t>3.   2019</a:t>
            </a:r>
            <a:r>
              <a:rPr lang="zh-CN" altLang="zh-CN" b="1" dirty="0" smtClean="0">
                <a:solidFill>
                  <a:schemeClr val="bg1"/>
                </a:solidFill>
              </a:rPr>
              <a:t>年</a:t>
            </a:r>
            <a:r>
              <a:rPr lang="en-US" altLang="zh-CN" b="1" dirty="0" smtClean="0">
                <a:solidFill>
                  <a:schemeClr val="bg1"/>
                </a:solidFill>
              </a:rPr>
              <a:t>9</a:t>
            </a:r>
            <a:r>
              <a:rPr lang="zh-CN" altLang="zh-CN" b="1" dirty="0" smtClean="0">
                <a:solidFill>
                  <a:schemeClr val="bg1"/>
                </a:solidFill>
              </a:rPr>
              <a:t>月项目组成员参与</a:t>
            </a:r>
            <a:r>
              <a:rPr lang="en-US" altLang="zh-CN" b="1" dirty="0" smtClean="0">
                <a:solidFill>
                  <a:srgbClr val="FF0000"/>
                </a:solidFill>
              </a:rPr>
              <a:t>ICAN</a:t>
            </a:r>
            <a:r>
              <a:rPr lang="zh-CN" altLang="zh-CN" b="1" dirty="0" smtClean="0">
                <a:solidFill>
                  <a:srgbClr val="FF0000"/>
                </a:solidFill>
              </a:rPr>
              <a:t>创新创业大赛</a:t>
            </a:r>
            <a:r>
              <a:rPr lang="zh-CN" altLang="zh-CN" b="1" dirty="0" smtClean="0">
                <a:solidFill>
                  <a:schemeClr val="bg1"/>
                </a:solidFill>
              </a:rPr>
              <a:t>，利用</a:t>
            </a:r>
            <a:r>
              <a:rPr lang="zh-CN" altLang="zh-CN" b="1" dirty="0" smtClean="0">
                <a:solidFill>
                  <a:schemeClr val="bg1"/>
                </a:solidFill>
              </a:rPr>
              <a:t>项</a:t>
            </a:r>
            <a:r>
              <a:rPr lang="zh-CN" altLang="en-US" b="1" dirty="0" smtClean="0">
                <a:solidFill>
                  <a:schemeClr val="bg1"/>
                </a:solidFill>
              </a:rPr>
              <a:t>目</a:t>
            </a:r>
            <a:r>
              <a:rPr lang="zh-CN" altLang="zh-CN" b="1" dirty="0" smtClean="0">
                <a:solidFill>
                  <a:schemeClr val="bg1"/>
                </a:solidFill>
              </a:rPr>
              <a:t>中</a:t>
            </a:r>
            <a:r>
              <a:rPr lang="zh-CN" altLang="zh-CN" b="1" dirty="0" smtClean="0">
                <a:solidFill>
                  <a:schemeClr val="bg1"/>
                </a:solidFill>
              </a:rPr>
              <a:t>温湿度测量、心</a:t>
            </a:r>
            <a:r>
              <a:rPr lang="en-US" altLang="zh-CN" b="1" dirty="0" smtClean="0">
                <a:solidFill>
                  <a:schemeClr val="bg1"/>
                </a:solidFill>
              </a:rPr>
              <a:t>                                  </a:t>
            </a:r>
            <a:r>
              <a:rPr lang="zh-CN" altLang="zh-CN" b="1" dirty="0" smtClean="0">
                <a:solidFill>
                  <a:schemeClr val="bg1"/>
                </a:solidFill>
              </a:rPr>
              <a:t>率血氧测量等模块经验设计制作智能病床，获得</a:t>
            </a:r>
            <a:r>
              <a:rPr lang="zh-CN" altLang="zh-CN" b="1" dirty="0" smtClean="0">
                <a:solidFill>
                  <a:srgbClr val="FFC000"/>
                </a:solidFill>
              </a:rPr>
              <a:t>安徽省三等奖</a:t>
            </a:r>
            <a:r>
              <a:rPr lang="zh-CN" altLang="zh-CN" b="1" dirty="0" smtClean="0">
                <a:solidFill>
                  <a:schemeClr val="bg1"/>
                </a:solidFill>
              </a:rPr>
              <a:t>。</a:t>
            </a:r>
            <a:endParaRPr lang="zh-CN" altLang="en-US" b="1" dirty="0">
              <a:solidFill>
                <a:schemeClr val="bg1"/>
              </a:solidFill>
            </a:endParaRPr>
          </a:p>
        </p:txBody>
      </p:sp>
    </p:spTree>
    <p:extLst>
      <p:ext uri="{BB962C8B-B14F-4D97-AF65-F5344CB8AC3E}">
        <p14:creationId xmlns:p14="http://schemas.microsoft.com/office/powerpoint/2010/main" val="3775290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randombar(horizontal)">
                                      <p:cBhvr>
                                        <p:cTn id="10" dur="500"/>
                                        <p:tgtEl>
                                          <p:spTgt spid="3074"/>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randombar(horizontal)">
                                      <p:cBhvr>
                                        <p:cTn id="15" dur="500"/>
                                        <p:tgtEl>
                                          <p:spTgt spid="3"/>
                                        </p:tgtEl>
                                      </p:cBhvr>
                                    </p:animEffect>
                                  </p:childTnLst>
                                </p:cTn>
                              </p:par>
                              <p:par>
                                <p:cTn id="16" presetID="14" presetClass="entr" presetSubtype="10" fill="hold" nodeType="withEffect">
                                  <p:stCondLst>
                                    <p:cond delay="0"/>
                                  </p:stCondLst>
                                  <p:childTnLst>
                                    <p:set>
                                      <p:cBhvr>
                                        <p:cTn id="17" dur="1" fill="hold">
                                          <p:stCondLst>
                                            <p:cond delay="0"/>
                                          </p:stCondLst>
                                        </p:cTn>
                                        <p:tgtEl>
                                          <p:spTgt spid="3075"/>
                                        </p:tgtEl>
                                        <p:attrNameLst>
                                          <p:attrName>style.visibility</p:attrName>
                                        </p:attrNameLst>
                                      </p:cBhvr>
                                      <p:to>
                                        <p:strVal val="visible"/>
                                      </p:to>
                                    </p:set>
                                    <p:animEffect transition="in" filter="randombar(horizontal)">
                                      <p:cBhvr>
                                        <p:cTn id="18" dur="500"/>
                                        <p:tgtEl>
                                          <p:spTgt spid="3075"/>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randombar(horizontal)">
                                      <p:cBhvr>
                                        <p:cTn id="23" dur="500"/>
                                        <p:tgtEl>
                                          <p:spTgt spid="6"/>
                                        </p:tgtEl>
                                      </p:cBhvr>
                                    </p:animEffect>
                                  </p:childTnLst>
                                </p:cTn>
                              </p:par>
                              <p:par>
                                <p:cTn id="24" presetID="14" presetClass="entr" presetSubtype="10" fill="hold" nodeType="withEffect">
                                  <p:stCondLst>
                                    <p:cond delay="0"/>
                                  </p:stCondLst>
                                  <p:childTnLst>
                                    <p:set>
                                      <p:cBhvr>
                                        <p:cTn id="25" dur="1" fill="hold">
                                          <p:stCondLst>
                                            <p:cond delay="0"/>
                                          </p:stCondLst>
                                        </p:cTn>
                                        <p:tgtEl>
                                          <p:spTgt spid="3076"/>
                                        </p:tgtEl>
                                        <p:attrNameLst>
                                          <p:attrName>style.visibility</p:attrName>
                                        </p:attrNameLst>
                                      </p:cBhvr>
                                      <p:to>
                                        <p:strVal val="visible"/>
                                      </p:to>
                                    </p:set>
                                    <p:animEffect transition="in" filter="randombar(horizontal)">
                                      <p:cBhvr>
                                        <p:cTn id="26"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stretch>
            <a:fillRect/>
          </a:stretch>
        </a:blipFill>
        <a:effectLst/>
      </p:bgPr>
    </p:bg>
    <p:spTree>
      <p:nvGrpSpPr>
        <p:cNvPr id="1" name=""/>
        <p:cNvGrpSpPr/>
        <p:nvPr/>
      </p:nvGrpSpPr>
      <p:grpSpPr>
        <a:xfrm>
          <a:off x="0" y="0"/>
          <a:ext cx="0" cy="0"/>
          <a:chOff x="0" y="0"/>
          <a:chExt cx="0" cy="0"/>
        </a:xfrm>
      </p:grpSpPr>
      <p:sp>
        <p:nvSpPr>
          <p:cNvPr id="10" name="标题 1"/>
          <p:cNvSpPr>
            <a:spLocks noGrp="1"/>
          </p:cNvSpPr>
          <p:nvPr>
            <p:ph type="ctrTitle"/>
          </p:nvPr>
        </p:nvSpPr>
        <p:spPr>
          <a:xfrm>
            <a:off x="508000" y="275771"/>
            <a:ext cx="1857829" cy="6150289"/>
          </a:xfrm>
        </p:spPr>
        <p:txBody>
          <a:bodyPr>
            <a:noAutofit/>
          </a:bodyPr>
          <a:lstStyle/>
          <a:p>
            <a:r>
              <a:rPr lang="en-US" altLang="zh-CN" sz="3600" b="1" dirty="0" smtClean="0">
                <a:solidFill>
                  <a:schemeClr val="bg1"/>
                </a:solidFill>
              </a:rPr>
              <a:t/>
            </a:r>
            <a:br>
              <a:rPr lang="en-US" altLang="zh-CN" sz="3600" b="1" dirty="0" smtClean="0">
                <a:solidFill>
                  <a:schemeClr val="bg1"/>
                </a:solidFill>
              </a:rPr>
            </a:br>
            <a:r>
              <a:rPr lang="zh-CN" altLang="zh-CN" sz="3600" b="1" dirty="0" smtClean="0">
                <a:solidFill>
                  <a:schemeClr val="bg1"/>
                </a:solidFill>
              </a:rPr>
              <a:t>研</a:t>
            </a:r>
            <a:r>
              <a:rPr lang="en-US" altLang="zh-CN" sz="3600" b="1" dirty="0" smtClean="0">
                <a:solidFill>
                  <a:schemeClr val="bg1"/>
                </a:solidFill>
              </a:rPr>
              <a:t/>
            </a:r>
            <a:br>
              <a:rPr lang="en-US" altLang="zh-CN" sz="3600" b="1" dirty="0" smtClean="0">
                <a:solidFill>
                  <a:schemeClr val="bg1"/>
                </a:solidFill>
              </a:rPr>
            </a:br>
            <a:r>
              <a:rPr lang="zh-CN" altLang="zh-CN" sz="3600" b="1" dirty="0" smtClean="0">
                <a:solidFill>
                  <a:schemeClr val="bg1"/>
                </a:solidFill>
              </a:rPr>
              <a:t>究</a:t>
            </a:r>
            <a:r>
              <a:rPr lang="en-US" altLang="zh-CN" sz="3600" b="1" dirty="0" smtClean="0">
                <a:solidFill>
                  <a:schemeClr val="bg1"/>
                </a:solidFill>
              </a:rPr>
              <a:t/>
            </a:r>
            <a:br>
              <a:rPr lang="en-US" altLang="zh-CN" sz="3600" b="1" dirty="0" smtClean="0">
                <a:solidFill>
                  <a:schemeClr val="bg1"/>
                </a:solidFill>
              </a:rPr>
            </a:br>
            <a:r>
              <a:rPr lang="zh-CN" altLang="zh-CN" sz="3600" b="1" dirty="0" smtClean="0">
                <a:solidFill>
                  <a:schemeClr val="bg1"/>
                </a:solidFill>
              </a:rPr>
              <a:t>工</a:t>
            </a:r>
            <a:r>
              <a:rPr lang="en-US" altLang="zh-CN" sz="3600" b="1" dirty="0" smtClean="0">
                <a:solidFill>
                  <a:schemeClr val="bg1"/>
                </a:solidFill>
              </a:rPr>
              <a:t/>
            </a:r>
            <a:br>
              <a:rPr lang="en-US" altLang="zh-CN" sz="3600" b="1" dirty="0" smtClean="0">
                <a:solidFill>
                  <a:schemeClr val="bg1"/>
                </a:solidFill>
              </a:rPr>
            </a:br>
            <a:r>
              <a:rPr lang="zh-CN" altLang="zh-CN" sz="3600" b="1" dirty="0" smtClean="0">
                <a:solidFill>
                  <a:schemeClr val="bg1"/>
                </a:solidFill>
              </a:rPr>
              <a:t>作</a:t>
            </a:r>
            <a:r>
              <a:rPr lang="en-US" altLang="zh-CN" sz="3600" b="1" dirty="0" smtClean="0">
                <a:solidFill>
                  <a:schemeClr val="bg1"/>
                </a:solidFill>
              </a:rPr>
              <a:t/>
            </a:r>
            <a:br>
              <a:rPr lang="en-US" altLang="zh-CN" sz="3600" b="1" dirty="0" smtClean="0">
                <a:solidFill>
                  <a:schemeClr val="bg1"/>
                </a:solidFill>
              </a:rPr>
            </a:br>
            <a:r>
              <a:rPr lang="zh-CN" altLang="zh-CN" sz="3600" b="1" dirty="0" smtClean="0">
                <a:solidFill>
                  <a:schemeClr val="bg1"/>
                </a:solidFill>
              </a:rPr>
              <a:t>中</a:t>
            </a:r>
            <a:r>
              <a:rPr lang="en-US" altLang="zh-CN" sz="3600" b="1" dirty="0" smtClean="0">
                <a:solidFill>
                  <a:schemeClr val="bg1"/>
                </a:solidFill>
              </a:rPr>
              <a:t/>
            </a:r>
            <a:br>
              <a:rPr lang="en-US" altLang="zh-CN" sz="3600" b="1" dirty="0" smtClean="0">
                <a:solidFill>
                  <a:schemeClr val="bg1"/>
                </a:solidFill>
              </a:rPr>
            </a:br>
            <a:r>
              <a:rPr lang="zh-CN" altLang="zh-CN" sz="3600" b="1" dirty="0" smtClean="0">
                <a:solidFill>
                  <a:schemeClr val="bg1"/>
                </a:solidFill>
              </a:rPr>
              <a:t>的</a:t>
            </a:r>
            <a:r>
              <a:rPr lang="en-US" altLang="zh-CN" sz="3600" b="1" dirty="0" smtClean="0">
                <a:solidFill>
                  <a:schemeClr val="bg1"/>
                </a:solidFill>
              </a:rPr>
              <a:t/>
            </a:r>
            <a:br>
              <a:rPr lang="en-US" altLang="zh-CN" sz="3600" b="1" dirty="0" smtClean="0">
                <a:solidFill>
                  <a:schemeClr val="bg1"/>
                </a:solidFill>
              </a:rPr>
            </a:br>
            <a:r>
              <a:rPr lang="zh-CN" altLang="en-US" sz="3600" b="1" dirty="0" smtClean="0">
                <a:solidFill>
                  <a:schemeClr val="bg1"/>
                </a:solidFill>
              </a:rPr>
              <a:t>主</a:t>
            </a:r>
            <a:r>
              <a:rPr lang="en-US" altLang="zh-CN" sz="3600" b="1" dirty="0" smtClean="0">
                <a:solidFill>
                  <a:schemeClr val="bg1"/>
                </a:solidFill>
              </a:rPr>
              <a:t/>
            </a:r>
            <a:br>
              <a:rPr lang="en-US" altLang="zh-CN" sz="3600" b="1" dirty="0" smtClean="0">
                <a:solidFill>
                  <a:schemeClr val="bg1"/>
                </a:solidFill>
              </a:rPr>
            </a:br>
            <a:r>
              <a:rPr lang="zh-CN" altLang="en-US" sz="3600" b="1" dirty="0" smtClean="0">
                <a:solidFill>
                  <a:schemeClr val="bg1"/>
                </a:solidFill>
              </a:rPr>
              <a:t>要</a:t>
            </a:r>
            <a:r>
              <a:rPr lang="en-US" altLang="zh-CN" sz="3600" b="1" dirty="0" smtClean="0">
                <a:solidFill>
                  <a:schemeClr val="bg1"/>
                </a:solidFill>
              </a:rPr>
              <a:t/>
            </a:r>
            <a:br>
              <a:rPr lang="en-US" altLang="zh-CN" sz="3600" b="1" dirty="0" smtClean="0">
                <a:solidFill>
                  <a:schemeClr val="bg1"/>
                </a:solidFill>
              </a:rPr>
            </a:br>
            <a:r>
              <a:rPr lang="zh-CN" altLang="zh-CN" sz="3600" b="1" dirty="0" smtClean="0">
                <a:solidFill>
                  <a:schemeClr val="bg1"/>
                </a:solidFill>
              </a:rPr>
              <a:t>困</a:t>
            </a:r>
            <a:r>
              <a:rPr lang="en-US" altLang="zh-CN" sz="3600" b="1" dirty="0" smtClean="0">
                <a:solidFill>
                  <a:schemeClr val="bg1"/>
                </a:solidFill>
              </a:rPr>
              <a:t/>
            </a:r>
            <a:br>
              <a:rPr lang="en-US" altLang="zh-CN" sz="3600" b="1" dirty="0" smtClean="0">
                <a:solidFill>
                  <a:schemeClr val="bg1"/>
                </a:solidFill>
              </a:rPr>
            </a:br>
            <a:r>
              <a:rPr lang="zh-CN" altLang="zh-CN" sz="3600" b="1" dirty="0" smtClean="0">
                <a:solidFill>
                  <a:schemeClr val="bg1"/>
                </a:solidFill>
              </a:rPr>
              <a:t>难</a:t>
            </a:r>
            <a:r>
              <a:rPr lang="en-US" altLang="zh-CN" sz="3600" b="1" dirty="0" smtClean="0">
                <a:solidFill>
                  <a:schemeClr val="bg1"/>
                </a:solidFill>
              </a:rPr>
              <a:t/>
            </a:r>
            <a:br>
              <a:rPr lang="en-US" altLang="zh-CN" sz="3600" b="1" dirty="0" smtClean="0">
                <a:solidFill>
                  <a:schemeClr val="bg1"/>
                </a:solidFill>
              </a:rPr>
            </a:br>
            <a:r>
              <a:rPr lang="zh-CN" altLang="en-US" sz="3600" b="1" dirty="0" smtClean="0">
                <a:solidFill>
                  <a:schemeClr val="bg1"/>
                </a:solidFill>
              </a:rPr>
              <a:t/>
            </a:r>
            <a:br>
              <a:rPr lang="zh-CN" altLang="en-US" sz="3600" b="1" dirty="0" smtClean="0">
                <a:solidFill>
                  <a:schemeClr val="bg1"/>
                </a:solidFill>
              </a:rPr>
            </a:br>
            <a:endParaRPr lang="zh-CN" altLang="en-US" sz="3600" b="1" dirty="0">
              <a:solidFill>
                <a:schemeClr val="bg1"/>
              </a:solidFill>
            </a:endParaRPr>
          </a:p>
        </p:txBody>
      </p:sp>
      <p:sp>
        <p:nvSpPr>
          <p:cNvPr id="8" name="Rectangle 2"/>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AutoShape 1" descr="C:\Users\Administrator\Documents\Tencent Files\1172037848\Image\C2C\IDG16QTIL&amp;CTXW@N]3ISM.jp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矩形 3"/>
          <p:cNvSpPr/>
          <p:nvPr/>
        </p:nvSpPr>
        <p:spPr>
          <a:xfrm>
            <a:off x="3555999" y="914400"/>
            <a:ext cx="6749143" cy="400110"/>
          </a:xfrm>
          <a:prstGeom prst="rect">
            <a:avLst/>
          </a:prstGeom>
        </p:spPr>
        <p:txBody>
          <a:bodyPr wrap="square">
            <a:spAutoFit/>
          </a:bodyPr>
          <a:lstStyle/>
          <a:p>
            <a:r>
              <a:rPr lang="en-US" altLang="zh-CN" sz="2000" b="1" dirty="0" smtClean="0">
                <a:solidFill>
                  <a:schemeClr val="bg1"/>
                </a:solidFill>
              </a:rPr>
              <a:t>          </a:t>
            </a:r>
            <a:endParaRPr lang="zh-CN" altLang="en-US" sz="2000" b="1" dirty="0">
              <a:solidFill>
                <a:schemeClr val="bg1"/>
              </a:solidFill>
            </a:endParaRPr>
          </a:p>
        </p:txBody>
      </p:sp>
      <p:sp>
        <p:nvSpPr>
          <p:cNvPr id="5" name="TextBox 4"/>
          <p:cNvSpPr txBox="1"/>
          <p:nvPr/>
        </p:nvSpPr>
        <p:spPr>
          <a:xfrm>
            <a:off x="3686628" y="580220"/>
            <a:ext cx="6544040" cy="1323439"/>
          </a:xfrm>
          <a:prstGeom prst="rect">
            <a:avLst/>
          </a:prstGeom>
          <a:noFill/>
        </p:spPr>
        <p:txBody>
          <a:bodyPr wrap="square" rtlCol="0">
            <a:spAutoFit/>
          </a:bodyPr>
          <a:lstStyle/>
          <a:p>
            <a:r>
              <a:rPr lang="en-US" altLang="zh-CN" sz="2000" b="1" dirty="0" smtClean="0">
                <a:solidFill>
                  <a:schemeClr val="bg1"/>
                </a:solidFill>
              </a:rPr>
              <a:t>          </a:t>
            </a:r>
            <a:r>
              <a:rPr lang="zh-CN" altLang="en-US" sz="2000" b="1" dirty="0">
                <a:solidFill>
                  <a:schemeClr val="bg1"/>
                </a:solidFill>
              </a:rPr>
              <a:t>第</a:t>
            </a:r>
            <a:r>
              <a:rPr lang="zh-CN" altLang="zh-CN" sz="2000" b="1" dirty="0" smtClean="0">
                <a:solidFill>
                  <a:schemeClr val="bg1"/>
                </a:solidFill>
              </a:rPr>
              <a:t>一个</a:t>
            </a:r>
            <a:r>
              <a:rPr lang="zh-CN" altLang="en-US" sz="2000" b="1" dirty="0">
                <a:solidFill>
                  <a:schemeClr val="bg1"/>
                </a:solidFill>
              </a:rPr>
              <a:t>困难</a:t>
            </a:r>
            <a:r>
              <a:rPr lang="zh-CN" altLang="zh-CN" sz="2000" b="1" dirty="0" smtClean="0">
                <a:solidFill>
                  <a:schemeClr val="bg1"/>
                </a:solidFill>
              </a:rPr>
              <a:t>在于</a:t>
            </a:r>
            <a:r>
              <a:rPr lang="zh-CN" altLang="zh-CN" sz="2000" b="1" dirty="0">
                <a:solidFill>
                  <a:schemeClr val="bg1"/>
                </a:solidFill>
              </a:rPr>
              <a:t>安全帽的工艺，虽然我们实现了监测、通信、定位等功能，但是离一件产品真正运用于市场还有很大距离，还需要在外观设计以及制造工艺上进行深入研究。</a:t>
            </a:r>
            <a:endParaRPr lang="zh-CN" altLang="en-US" sz="2000" b="1" dirty="0">
              <a:solidFill>
                <a:schemeClr val="bg1"/>
              </a:solidFill>
            </a:endParaRPr>
          </a:p>
        </p:txBody>
      </p:sp>
      <p:sp>
        <p:nvSpPr>
          <p:cNvPr id="7" name="TextBox 6"/>
          <p:cNvSpPr txBox="1"/>
          <p:nvPr/>
        </p:nvSpPr>
        <p:spPr>
          <a:xfrm>
            <a:off x="3722912" y="2017486"/>
            <a:ext cx="6328230" cy="1323439"/>
          </a:xfrm>
          <a:prstGeom prst="rect">
            <a:avLst/>
          </a:prstGeom>
          <a:noFill/>
        </p:spPr>
        <p:txBody>
          <a:bodyPr wrap="square" rtlCol="0">
            <a:spAutoFit/>
          </a:bodyPr>
          <a:lstStyle/>
          <a:p>
            <a:r>
              <a:rPr lang="zh-CN" altLang="en-US" sz="2000" b="1" dirty="0" smtClean="0">
                <a:solidFill>
                  <a:schemeClr val="bg1"/>
                </a:solidFill>
                <a:latin typeface="Times New Roman" pitchFamily="18" charset="0"/>
                <a:cs typeface="Times New Roman" pitchFamily="18" charset="0"/>
              </a:rPr>
              <a:t>        第二个困难在于如何实现不同</a:t>
            </a:r>
            <a:r>
              <a:rPr lang="zh-CN" altLang="en-US" sz="2000" b="1" dirty="0">
                <a:solidFill>
                  <a:schemeClr val="bg1"/>
                </a:solidFill>
                <a:latin typeface="Times New Roman" pitchFamily="18" charset="0"/>
                <a:cs typeface="Times New Roman" pitchFamily="18" charset="0"/>
              </a:rPr>
              <a:t>场景</a:t>
            </a:r>
            <a:r>
              <a:rPr lang="zh-CN" altLang="en-US" sz="2000" b="1" dirty="0" smtClean="0">
                <a:solidFill>
                  <a:schemeClr val="bg1"/>
                </a:solidFill>
                <a:latin typeface="Times New Roman" pitchFamily="18" charset="0"/>
                <a:cs typeface="Times New Roman" pitchFamily="18" charset="0"/>
              </a:rPr>
              <a:t>下的</a:t>
            </a:r>
            <a:r>
              <a:rPr lang="zh-CN" altLang="en-US" sz="2000" b="1" dirty="0">
                <a:solidFill>
                  <a:schemeClr val="bg1"/>
                </a:solidFill>
                <a:latin typeface="Times New Roman" pitchFamily="18" charset="0"/>
                <a:cs typeface="Times New Roman" pitchFamily="18" charset="0"/>
              </a:rPr>
              <a:t>功能</a:t>
            </a:r>
            <a:r>
              <a:rPr lang="zh-CN" altLang="en-US" sz="2000" b="1" dirty="0" smtClean="0">
                <a:solidFill>
                  <a:schemeClr val="bg1"/>
                </a:solidFill>
                <a:latin typeface="Times New Roman" pitchFamily="18" charset="0"/>
                <a:cs typeface="Times New Roman" pitchFamily="18" charset="0"/>
              </a:rPr>
              <a:t>稳定</a:t>
            </a:r>
            <a:r>
              <a:rPr lang="zh-CN" altLang="en-US" sz="2000" b="1" dirty="0" smtClean="0">
                <a:solidFill>
                  <a:schemeClr val="bg1"/>
                </a:solidFill>
                <a:latin typeface="Times New Roman" pitchFamily="18" charset="0"/>
                <a:cs typeface="Times New Roman" pitchFamily="18" charset="0"/>
              </a:rPr>
              <a:t>，这就需要</a:t>
            </a:r>
            <a:r>
              <a:rPr lang="zh-CN" altLang="en-US" sz="2000" b="1" dirty="0" smtClean="0">
                <a:solidFill>
                  <a:schemeClr val="bg1"/>
                </a:solidFill>
                <a:latin typeface="+mn-ea"/>
              </a:rPr>
              <a:t>针对</a:t>
            </a:r>
            <a:r>
              <a:rPr lang="zh-CN" altLang="en-US" sz="2000" b="1" dirty="0">
                <a:solidFill>
                  <a:schemeClr val="bg1"/>
                </a:solidFill>
                <a:latin typeface="+mn-ea"/>
              </a:rPr>
              <a:t>天气情况较差、通讯条件缺失、高低温、水下等复杂情况的产品使用效果</a:t>
            </a:r>
            <a:r>
              <a:rPr lang="zh-CN" altLang="en-US" sz="2000" b="1" dirty="0" smtClean="0">
                <a:solidFill>
                  <a:schemeClr val="bg1"/>
                </a:solidFill>
                <a:latin typeface="+mn-ea"/>
              </a:rPr>
              <a:t>进行</a:t>
            </a:r>
            <a:r>
              <a:rPr lang="zh-CN" altLang="en-US" sz="2000" b="1" dirty="0">
                <a:solidFill>
                  <a:schemeClr val="bg1"/>
                </a:solidFill>
                <a:latin typeface="+mn-ea"/>
              </a:rPr>
              <a:t>测试</a:t>
            </a:r>
            <a:r>
              <a:rPr lang="zh-CN" altLang="en-US" sz="2000" b="1" dirty="0" smtClean="0">
                <a:solidFill>
                  <a:schemeClr val="bg1"/>
                </a:solidFill>
                <a:latin typeface="+mn-ea"/>
              </a:rPr>
              <a:t>。回校后我们将针对以上环境进行测试，确保产品的功能稳定。</a:t>
            </a:r>
            <a:endParaRPr lang="zh-CN" altLang="en-US" sz="2000" b="1" dirty="0"/>
          </a:p>
        </p:txBody>
      </p:sp>
      <p:pic>
        <p:nvPicPr>
          <p:cNvPr id="1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2109" y="3722598"/>
            <a:ext cx="19050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59314" y="4448776"/>
            <a:ext cx="2584111" cy="2158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74885" y="4114402"/>
            <a:ext cx="2309404" cy="2769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30668" y="2830463"/>
            <a:ext cx="1874248" cy="235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3381830" y="3953502"/>
            <a:ext cx="2351881" cy="461665"/>
          </a:xfrm>
          <a:prstGeom prst="rect">
            <a:avLst/>
          </a:prstGeom>
          <a:noFill/>
        </p:spPr>
        <p:txBody>
          <a:bodyPr wrap="square" rtlCol="0">
            <a:spAutoFit/>
          </a:bodyPr>
          <a:lstStyle/>
          <a:p>
            <a:r>
              <a:rPr lang="zh-CN" altLang="en-US" sz="2400" dirty="0" smtClean="0">
                <a:solidFill>
                  <a:srgbClr val="FFFF00"/>
                </a:solidFill>
                <a:latin typeface="+mn-ea"/>
              </a:rPr>
              <a:t>雷雨天气</a:t>
            </a:r>
            <a:endParaRPr lang="zh-CN" altLang="en-US" sz="2400" dirty="0">
              <a:solidFill>
                <a:srgbClr val="FFFF00"/>
              </a:solidFill>
              <a:latin typeface="+mn-ea"/>
            </a:endParaRPr>
          </a:p>
        </p:txBody>
      </p:sp>
      <p:sp>
        <p:nvSpPr>
          <p:cNvPr id="18" name="TextBox 17"/>
          <p:cNvSpPr txBox="1"/>
          <p:nvPr/>
        </p:nvSpPr>
        <p:spPr>
          <a:xfrm>
            <a:off x="5916951" y="5615074"/>
            <a:ext cx="1262743" cy="461665"/>
          </a:xfrm>
          <a:prstGeom prst="rect">
            <a:avLst/>
          </a:prstGeom>
          <a:noFill/>
        </p:spPr>
        <p:txBody>
          <a:bodyPr wrap="square" rtlCol="0">
            <a:spAutoFit/>
          </a:bodyPr>
          <a:lstStyle/>
          <a:p>
            <a:r>
              <a:rPr lang="zh-CN" altLang="en-US" sz="2400" dirty="0" smtClean="0">
                <a:solidFill>
                  <a:srgbClr val="FFFF00"/>
                </a:solidFill>
              </a:rPr>
              <a:t>无信号</a:t>
            </a:r>
            <a:endParaRPr lang="zh-CN" altLang="en-US" sz="2400" dirty="0">
              <a:solidFill>
                <a:srgbClr val="FFFF00"/>
              </a:solidFill>
            </a:endParaRPr>
          </a:p>
        </p:txBody>
      </p:sp>
      <p:sp>
        <p:nvSpPr>
          <p:cNvPr id="19" name="TextBox 18"/>
          <p:cNvSpPr txBox="1"/>
          <p:nvPr/>
        </p:nvSpPr>
        <p:spPr>
          <a:xfrm>
            <a:off x="8430444" y="3610776"/>
            <a:ext cx="1538514" cy="461665"/>
          </a:xfrm>
          <a:prstGeom prst="rect">
            <a:avLst/>
          </a:prstGeom>
          <a:noFill/>
        </p:spPr>
        <p:txBody>
          <a:bodyPr wrap="square" rtlCol="0">
            <a:spAutoFit/>
          </a:bodyPr>
          <a:lstStyle/>
          <a:p>
            <a:r>
              <a:rPr lang="zh-CN" altLang="en-US" sz="2400" dirty="0" smtClean="0">
                <a:solidFill>
                  <a:srgbClr val="FFFF00"/>
                </a:solidFill>
              </a:rPr>
              <a:t>高温</a:t>
            </a:r>
            <a:endParaRPr lang="zh-CN" altLang="en-US" sz="2400" dirty="0">
              <a:solidFill>
                <a:srgbClr val="FFFF00"/>
              </a:solidFill>
            </a:endParaRPr>
          </a:p>
        </p:txBody>
      </p:sp>
      <p:sp>
        <p:nvSpPr>
          <p:cNvPr id="20" name="TextBox 19"/>
          <p:cNvSpPr txBox="1"/>
          <p:nvPr/>
        </p:nvSpPr>
        <p:spPr>
          <a:xfrm>
            <a:off x="10769602" y="5159236"/>
            <a:ext cx="1436914" cy="461665"/>
          </a:xfrm>
          <a:prstGeom prst="rect">
            <a:avLst/>
          </a:prstGeom>
          <a:noFill/>
        </p:spPr>
        <p:txBody>
          <a:bodyPr wrap="square" rtlCol="0">
            <a:spAutoFit/>
          </a:bodyPr>
          <a:lstStyle/>
          <a:p>
            <a:r>
              <a:rPr lang="zh-CN" altLang="en-US" sz="2400" dirty="0" smtClean="0">
                <a:solidFill>
                  <a:srgbClr val="FFFF00"/>
                </a:solidFill>
              </a:rPr>
              <a:t>水下</a:t>
            </a:r>
            <a:endParaRPr lang="zh-CN" altLang="en-US" sz="2400" dirty="0">
              <a:solidFill>
                <a:srgbClr val="FFFF00"/>
              </a:solidFill>
            </a:endParaRPr>
          </a:p>
        </p:txBody>
      </p:sp>
    </p:spTree>
    <p:extLst>
      <p:ext uri="{BB962C8B-B14F-4D97-AF65-F5344CB8AC3E}">
        <p14:creationId xmlns:p14="http://schemas.microsoft.com/office/powerpoint/2010/main" val="3846832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ppt_x"/>
                                          </p:val>
                                        </p:tav>
                                        <p:tav tm="100000">
                                          <p:val>
                                            <p:strVal val="#ppt_x"/>
                                          </p:val>
                                        </p:tav>
                                      </p:tavLst>
                                    </p:anim>
                                    <p:anim calcmode="lin" valueType="num">
                                      <p:cBhvr additive="base">
                                        <p:cTn id="34" dur="500" fill="hold"/>
                                        <p:tgtEl>
                                          <p:spTgt spid="17"/>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fill="hold"/>
                                        <p:tgtEl>
                                          <p:spTgt spid="18"/>
                                        </p:tgtEl>
                                        <p:attrNameLst>
                                          <p:attrName>ppt_x</p:attrName>
                                        </p:attrNameLst>
                                      </p:cBhvr>
                                      <p:tavLst>
                                        <p:tav tm="0">
                                          <p:val>
                                            <p:strVal val="#ppt_x"/>
                                          </p:val>
                                        </p:tav>
                                        <p:tav tm="100000">
                                          <p:val>
                                            <p:strVal val="#ppt_x"/>
                                          </p:val>
                                        </p:tav>
                                      </p:tavLst>
                                    </p:anim>
                                    <p:anim calcmode="lin" valueType="num">
                                      <p:cBhvr additive="base">
                                        <p:cTn id="38" dur="500" fill="hold"/>
                                        <p:tgtEl>
                                          <p:spTgt spid="1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fill="hold"/>
                                        <p:tgtEl>
                                          <p:spTgt spid="19"/>
                                        </p:tgtEl>
                                        <p:attrNameLst>
                                          <p:attrName>ppt_x</p:attrName>
                                        </p:attrNameLst>
                                      </p:cBhvr>
                                      <p:tavLst>
                                        <p:tav tm="0">
                                          <p:val>
                                            <p:strVal val="#ppt_x"/>
                                          </p:val>
                                        </p:tav>
                                        <p:tav tm="100000">
                                          <p:val>
                                            <p:strVal val="#ppt_x"/>
                                          </p:val>
                                        </p:tav>
                                      </p:tavLst>
                                    </p:anim>
                                    <p:anim calcmode="lin" valueType="num">
                                      <p:cBhvr additive="base">
                                        <p:cTn id="42" dur="500" fill="hold"/>
                                        <p:tgtEl>
                                          <p:spTgt spid="19"/>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500" fill="hold"/>
                                        <p:tgtEl>
                                          <p:spTgt spid="20"/>
                                        </p:tgtEl>
                                        <p:attrNameLst>
                                          <p:attrName>ppt_x</p:attrName>
                                        </p:attrNameLst>
                                      </p:cBhvr>
                                      <p:tavLst>
                                        <p:tav tm="0">
                                          <p:val>
                                            <p:strVal val="#ppt_x"/>
                                          </p:val>
                                        </p:tav>
                                        <p:tav tm="100000">
                                          <p:val>
                                            <p:strVal val="#ppt_x"/>
                                          </p:val>
                                        </p:tav>
                                      </p:tavLst>
                                    </p:anim>
                                    <p:anim calcmode="lin" valueType="num">
                                      <p:cBhvr additive="base">
                                        <p:cTn id="4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7" grpId="0"/>
      <p:bldP spid="18" grpId="0"/>
      <p:bldP spid="19"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stretch>
            <a:fillRect/>
          </a:stretch>
        </a:blipFill>
        <a:effectLst/>
      </p:bgPr>
    </p:bg>
    <p:spTree>
      <p:nvGrpSpPr>
        <p:cNvPr id="1" name=""/>
        <p:cNvGrpSpPr/>
        <p:nvPr/>
      </p:nvGrpSpPr>
      <p:grpSpPr>
        <a:xfrm>
          <a:off x="0" y="0"/>
          <a:ext cx="0" cy="0"/>
          <a:chOff x="0" y="0"/>
          <a:chExt cx="0" cy="0"/>
        </a:xfrm>
      </p:grpSpPr>
      <p:sp>
        <p:nvSpPr>
          <p:cNvPr id="10" name="标题 1"/>
          <p:cNvSpPr>
            <a:spLocks noGrp="1"/>
          </p:cNvSpPr>
          <p:nvPr>
            <p:ph type="ctrTitle"/>
          </p:nvPr>
        </p:nvSpPr>
        <p:spPr>
          <a:xfrm>
            <a:off x="304800" y="968439"/>
            <a:ext cx="2075543" cy="3623842"/>
          </a:xfrm>
        </p:spPr>
        <p:txBody>
          <a:bodyPr>
            <a:noAutofit/>
          </a:bodyPr>
          <a:lstStyle/>
          <a:p>
            <a:r>
              <a:rPr lang="en-US" altLang="zh-CN" sz="3600" b="1" dirty="0" smtClean="0">
                <a:solidFill>
                  <a:schemeClr val="bg1"/>
                </a:solidFill>
              </a:rPr>
              <a:t/>
            </a:r>
            <a:br>
              <a:rPr lang="en-US" altLang="zh-CN" sz="3600" b="1" dirty="0" smtClean="0">
                <a:solidFill>
                  <a:schemeClr val="bg1"/>
                </a:solidFill>
              </a:rPr>
            </a:br>
            <a:r>
              <a:rPr lang="zh-CN" altLang="en-US" sz="3600" b="1" dirty="0" smtClean="0">
                <a:solidFill>
                  <a:schemeClr val="bg1"/>
                </a:solidFill>
              </a:rPr>
              <a:t>经</a:t>
            </a:r>
            <a:r>
              <a:rPr lang="en-US" altLang="zh-CN" sz="3600" b="1" dirty="0" smtClean="0">
                <a:solidFill>
                  <a:schemeClr val="bg1"/>
                </a:solidFill>
              </a:rPr>
              <a:t/>
            </a:r>
            <a:br>
              <a:rPr lang="en-US" altLang="zh-CN" sz="3600" b="1" dirty="0" smtClean="0">
                <a:solidFill>
                  <a:schemeClr val="bg1"/>
                </a:solidFill>
              </a:rPr>
            </a:br>
            <a:r>
              <a:rPr lang="zh-CN" altLang="en-US" sz="3600" b="1" dirty="0" smtClean="0">
                <a:solidFill>
                  <a:schemeClr val="bg1"/>
                </a:solidFill>
              </a:rPr>
              <a:t>费</a:t>
            </a:r>
            <a:r>
              <a:rPr lang="en-US" altLang="zh-CN" sz="3600" b="1" dirty="0" smtClean="0">
                <a:solidFill>
                  <a:schemeClr val="bg1"/>
                </a:solidFill>
              </a:rPr>
              <a:t/>
            </a:r>
            <a:br>
              <a:rPr lang="en-US" altLang="zh-CN" sz="3600" b="1" dirty="0" smtClean="0">
                <a:solidFill>
                  <a:schemeClr val="bg1"/>
                </a:solidFill>
              </a:rPr>
            </a:br>
            <a:r>
              <a:rPr lang="zh-CN" altLang="en-US" sz="3600" b="1" dirty="0" smtClean="0">
                <a:solidFill>
                  <a:schemeClr val="bg1"/>
                </a:solidFill>
              </a:rPr>
              <a:t>使</a:t>
            </a:r>
            <a:r>
              <a:rPr lang="en-US" altLang="zh-CN" sz="3600" b="1" dirty="0" smtClean="0">
                <a:solidFill>
                  <a:schemeClr val="bg1"/>
                </a:solidFill>
              </a:rPr>
              <a:t/>
            </a:r>
            <a:br>
              <a:rPr lang="en-US" altLang="zh-CN" sz="3600" b="1" dirty="0" smtClean="0">
                <a:solidFill>
                  <a:schemeClr val="bg1"/>
                </a:solidFill>
              </a:rPr>
            </a:br>
            <a:r>
              <a:rPr lang="zh-CN" altLang="en-US" sz="3600" b="1" dirty="0" smtClean="0">
                <a:solidFill>
                  <a:schemeClr val="bg1"/>
                </a:solidFill>
              </a:rPr>
              <a:t>用</a:t>
            </a:r>
            <a:r>
              <a:rPr lang="en-US" altLang="zh-CN" sz="3600" b="1" dirty="0" smtClean="0">
                <a:solidFill>
                  <a:schemeClr val="bg1"/>
                </a:solidFill>
              </a:rPr>
              <a:t/>
            </a:r>
            <a:br>
              <a:rPr lang="en-US" altLang="zh-CN" sz="3600" b="1" dirty="0" smtClean="0">
                <a:solidFill>
                  <a:schemeClr val="bg1"/>
                </a:solidFill>
              </a:rPr>
            </a:br>
            <a:r>
              <a:rPr lang="zh-CN" altLang="en-US" sz="3600" b="1" dirty="0" smtClean="0">
                <a:solidFill>
                  <a:schemeClr val="bg1"/>
                </a:solidFill>
              </a:rPr>
              <a:t>情</a:t>
            </a:r>
            <a:r>
              <a:rPr lang="en-US" altLang="zh-CN" sz="3600" b="1" dirty="0" smtClean="0">
                <a:solidFill>
                  <a:schemeClr val="bg1"/>
                </a:solidFill>
              </a:rPr>
              <a:t/>
            </a:r>
            <a:br>
              <a:rPr lang="en-US" altLang="zh-CN" sz="3600" b="1" dirty="0" smtClean="0">
                <a:solidFill>
                  <a:schemeClr val="bg1"/>
                </a:solidFill>
              </a:rPr>
            </a:br>
            <a:r>
              <a:rPr lang="zh-CN" altLang="en-US" sz="3600" b="1" dirty="0" smtClean="0">
                <a:solidFill>
                  <a:schemeClr val="bg1"/>
                </a:solidFill>
              </a:rPr>
              <a:t>况</a:t>
            </a:r>
            <a:br>
              <a:rPr lang="zh-CN" altLang="en-US" sz="3600" b="1" dirty="0" smtClean="0">
                <a:solidFill>
                  <a:schemeClr val="bg1"/>
                </a:solidFill>
              </a:rPr>
            </a:br>
            <a:endParaRPr lang="zh-CN" altLang="en-US" sz="3600" b="1" dirty="0">
              <a:solidFill>
                <a:schemeClr val="bg1"/>
              </a:solidFill>
            </a:endParaRPr>
          </a:p>
        </p:txBody>
      </p:sp>
      <p:sp>
        <p:nvSpPr>
          <p:cNvPr id="8" name="Rectangle 2"/>
          <p:cNvSpPr>
            <a:spLocks noChangeArrowheads="1"/>
          </p:cNvSpPr>
          <p:nvPr/>
        </p:nvSpPr>
        <p:spPr bwMode="auto">
          <a:xfrm>
            <a:off x="-145143"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AutoShape 1" descr="C:\Users\Administrator\Documents\Tencent Files\1172037848\Image\C2C\IDG16QTIL&amp;CTXW@N]3ISM.jp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矩形 5"/>
          <p:cNvSpPr/>
          <p:nvPr/>
        </p:nvSpPr>
        <p:spPr>
          <a:xfrm>
            <a:off x="3967474" y="364256"/>
            <a:ext cx="7005326" cy="830997"/>
          </a:xfrm>
          <a:prstGeom prst="rect">
            <a:avLst/>
          </a:prstGeom>
        </p:spPr>
        <p:txBody>
          <a:bodyPr wrap="square">
            <a:spAutoFit/>
          </a:bodyPr>
          <a:lstStyle/>
          <a:p>
            <a:r>
              <a:rPr lang="zh-CN" altLang="en-US" sz="2400" b="1" dirty="0" smtClean="0">
                <a:solidFill>
                  <a:schemeClr val="bg1"/>
                </a:solidFill>
              </a:rPr>
              <a:t>申报经费：</a:t>
            </a:r>
            <a:r>
              <a:rPr lang="en-US" altLang="zh-CN" sz="2400" b="1" dirty="0" smtClean="0">
                <a:solidFill>
                  <a:schemeClr val="bg1"/>
                </a:solidFill>
              </a:rPr>
              <a:t>2000</a:t>
            </a:r>
            <a:r>
              <a:rPr lang="zh-CN" altLang="en-US" sz="2400" b="1" dirty="0" smtClean="0">
                <a:solidFill>
                  <a:schemeClr val="bg1"/>
                </a:solidFill>
              </a:rPr>
              <a:t>元</a:t>
            </a:r>
            <a:endParaRPr lang="en-US" altLang="zh-CN" sz="2400" b="1" dirty="0" smtClean="0">
              <a:solidFill>
                <a:schemeClr val="bg1"/>
              </a:solidFill>
            </a:endParaRPr>
          </a:p>
          <a:p>
            <a:r>
              <a:rPr lang="zh-CN" altLang="en-US" sz="2400" b="1" dirty="0">
                <a:solidFill>
                  <a:schemeClr val="bg1"/>
                </a:solidFill>
              </a:rPr>
              <a:t>实际</a:t>
            </a:r>
            <a:r>
              <a:rPr lang="zh-CN" altLang="en-US" sz="2400" b="1" dirty="0" smtClean="0">
                <a:solidFill>
                  <a:schemeClr val="bg1"/>
                </a:solidFill>
              </a:rPr>
              <a:t>使用：</a:t>
            </a:r>
            <a:r>
              <a:rPr lang="en-US" altLang="zh-CN" sz="2400" b="1" dirty="0" smtClean="0">
                <a:solidFill>
                  <a:schemeClr val="bg1"/>
                </a:solidFill>
              </a:rPr>
              <a:t>1976</a:t>
            </a:r>
            <a:r>
              <a:rPr lang="zh-CN" altLang="en-US" sz="2400" b="1" dirty="0" smtClean="0">
                <a:solidFill>
                  <a:schemeClr val="bg1"/>
                </a:solidFill>
              </a:rPr>
              <a:t>元</a:t>
            </a:r>
            <a:endParaRPr lang="zh-CN" altLang="zh-CN" sz="2400" b="1" dirty="0">
              <a:solidFill>
                <a:schemeClr val="bg1"/>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3732" y="1195253"/>
            <a:ext cx="6693353" cy="56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4000793"/>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1011</TotalTime>
  <Words>590</Words>
  <Application>Microsoft Office PowerPoint</Application>
  <PresentationFormat>自定义</PresentationFormat>
  <Paragraphs>48</Paragraphs>
  <Slides>10</Slides>
  <Notes>0</Notes>
  <HiddenSlides>0</HiddenSlides>
  <MMClips>0</MMClips>
  <ScaleCrop>false</ScaleCrop>
  <HeadingPairs>
    <vt:vector size="4" baseType="variant">
      <vt:variant>
        <vt:lpstr>主题</vt:lpstr>
      </vt:variant>
      <vt:variant>
        <vt:i4>1</vt:i4>
      </vt:variant>
      <vt:variant>
        <vt:lpstr>幻灯片标题</vt:lpstr>
      </vt:variant>
      <vt:variant>
        <vt:i4>10</vt:i4>
      </vt:variant>
    </vt:vector>
  </HeadingPairs>
  <TitlesOfParts>
    <vt:vector size="11" baseType="lpstr">
      <vt:lpstr>Office 主题</vt:lpstr>
      <vt:lpstr>PowerPoint 演示文稿</vt:lpstr>
      <vt:lpstr>PowerPoint 演示文稿</vt:lpstr>
      <vt:lpstr>项 目 完 成 情 况 </vt:lpstr>
      <vt:lpstr>项 目 完 成 情 况 </vt:lpstr>
      <vt:lpstr>项 目 完 成 情 况 </vt:lpstr>
      <vt:lpstr>项 目 完 成 情 况 </vt:lpstr>
      <vt:lpstr>成 果 支 撑 材 料 </vt:lpstr>
      <vt:lpstr> 研 究 工 作 中 的 主 要 困 难  </vt:lpstr>
      <vt:lpstr> 经 费 使 用 情 况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合肥工业大学省级大创项目申报</dc:title>
  <dc:creator>LUZHOU</dc:creator>
  <cp:lastModifiedBy>User</cp:lastModifiedBy>
  <cp:revision>90</cp:revision>
  <dcterms:created xsi:type="dcterms:W3CDTF">2015-05-05T08:02:00Z</dcterms:created>
  <dcterms:modified xsi:type="dcterms:W3CDTF">2020-05-13T06:54:54Z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2052-10.1.0.6206</vt:lpwstr>
  </property>
</Properties>
</file>